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734" r:id="rId4"/>
    <p:sldId id="735" r:id="rId5"/>
    <p:sldId id="736" r:id="rId6"/>
    <p:sldId id="737" r:id="rId7"/>
    <p:sldId id="738" r:id="rId8"/>
    <p:sldId id="353" r:id="rId9"/>
    <p:sldId id="477" r:id="rId10"/>
    <p:sldId id="478" r:id="rId11"/>
    <p:sldId id="355" r:id="rId12"/>
    <p:sldId id="540" r:id="rId13"/>
    <p:sldId id="358" r:id="rId14"/>
    <p:sldId id="601" r:id="rId15"/>
    <p:sldId id="359" r:id="rId16"/>
    <p:sldId id="602" r:id="rId17"/>
    <p:sldId id="360" r:id="rId18"/>
    <p:sldId id="364" r:id="rId19"/>
    <p:sldId id="366" r:id="rId20"/>
    <p:sldId id="371" r:id="rId21"/>
    <p:sldId id="390" r:id="rId22"/>
    <p:sldId id="372" r:id="rId23"/>
    <p:sldId id="373" r:id="rId24"/>
    <p:sldId id="374" r:id="rId25"/>
    <p:sldId id="377" r:id="rId26"/>
    <p:sldId id="378" r:id="rId27"/>
    <p:sldId id="375" r:id="rId28"/>
    <p:sldId id="376" r:id="rId29"/>
    <p:sldId id="379" r:id="rId30"/>
    <p:sldId id="381" r:id="rId31"/>
    <p:sldId id="384" r:id="rId32"/>
    <p:sldId id="386" r:id="rId33"/>
    <p:sldId id="414" r:id="rId34"/>
    <p:sldId id="387" r:id="rId35"/>
    <p:sldId id="413" r:id="rId36"/>
    <p:sldId id="415" r:id="rId37"/>
    <p:sldId id="663" r:id="rId38"/>
    <p:sldId id="416" r:id="rId39"/>
    <p:sldId id="664" r:id="rId40"/>
    <p:sldId id="417" r:id="rId41"/>
    <p:sldId id="418" r:id="rId42"/>
    <p:sldId id="388" r:id="rId43"/>
    <p:sldId id="407" r:id="rId44"/>
    <p:sldId id="419" r:id="rId45"/>
    <p:sldId id="420" r:id="rId46"/>
    <p:sldId id="421" r:id="rId47"/>
    <p:sldId id="408" r:id="rId48"/>
    <p:sldId id="422" r:id="rId49"/>
    <p:sldId id="424" r:id="rId50"/>
    <p:sldId id="704" r:id="rId51"/>
    <p:sldId id="425" r:id="rId52"/>
    <p:sldId id="705" r:id="rId53"/>
    <p:sldId id="426" r:id="rId54"/>
    <p:sldId id="665" r:id="rId55"/>
    <p:sldId id="427" r:id="rId56"/>
    <p:sldId id="453" r:id="rId57"/>
    <p:sldId id="430" r:id="rId58"/>
    <p:sldId id="428" r:id="rId59"/>
    <p:sldId id="431" r:id="rId60"/>
    <p:sldId id="432" r:id="rId61"/>
    <p:sldId id="433" r:id="rId62"/>
    <p:sldId id="434" r:id="rId63"/>
    <p:sldId id="454" r:id="rId64"/>
    <p:sldId id="441" r:id="rId65"/>
    <p:sldId id="447" r:id="rId66"/>
    <p:sldId id="451" r:id="rId67"/>
    <p:sldId id="450" r:id="rId68"/>
    <p:sldId id="448" r:id="rId69"/>
    <p:sldId id="449" r:id="rId70"/>
    <p:sldId id="452" r:id="rId71"/>
    <p:sldId id="456" r:id="rId72"/>
    <p:sldId id="460" r:id="rId73"/>
    <p:sldId id="455" r:id="rId74"/>
    <p:sldId id="459" r:id="rId75"/>
    <p:sldId id="457" r:id="rId76"/>
    <p:sldId id="458" r:id="rId77"/>
    <p:sldId id="461" r:id="rId78"/>
    <p:sldId id="462" r:id="rId79"/>
    <p:sldId id="297" r:id="rId8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FF00"/>
    <a:srgbClr val="3333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26" y="-108"/>
      </p:cViewPr>
      <p:guideLst>
        <p:guide orient="horz" pos="2211"/>
        <p:guide pos="288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Arial" panose="020B0604020202020204" pitchFamily="34" charset="0"/>
                <a:ea typeface="宋体" panose="02010600030101010101" pitchFamily="2" charset="-122"/>
              </a:defRPr>
            </a:lvl1pPr>
          </a:lstStyle>
          <a:p>
            <a:pPr>
              <a:defRPr/>
            </a:pPr>
            <a:fld id="{128B47EE-E4A8-4A3F-9C2D-C6F41EFEE003}" type="datetimeFigureOut">
              <a:rPr lang="zh-CN" altLang="en-US"/>
              <a:pPr>
                <a:defRPr/>
              </a:pPr>
              <a:t>2018/10/9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Arial" panose="020B0604020202020204" pitchFamily="34" charset="0"/>
                <a:ea typeface="宋体" panose="02010600030101010101" pitchFamily="2" charset="-122"/>
              </a:defRPr>
            </a:lvl1pPr>
          </a:lstStyle>
          <a:p>
            <a:pPr>
              <a:defRPr/>
            </a:pPr>
            <a:fld id="{CE11EC52-B2E5-401A-A433-BDE20B0BEA6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31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31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0BC5A-2D80-4E9D-8611-617883680382}" type="slidenum">
              <a:rPr lang="zh-CN" altLang="en-US">
                <a:solidFill>
                  <a:srgbClr val="000000"/>
                </a:solidFill>
                <a:latin typeface="Arial" charset="0"/>
                <a:ea typeface="宋体" charset="-122"/>
              </a:rPr>
              <a:pPr/>
              <a:t>77</a:t>
            </a:fld>
            <a:endParaRPr lang="en-US" altLang="zh-CN">
              <a:solidFill>
                <a:srgbClr val="000000"/>
              </a:solidFill>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95235"/>
          <p:cNvSpPr>
            <a:spLocks noGrp="1"/>
          </p:cNvSpPr>
          <p:nvPr>
            <p:ph type="dt" sz="half" idx="10"/>
          </p:nvPr>
        </p:nvSpPr>
        <p:spPr>
          <a:ln/>
        </p:spPr>
        <p:txBody>
          <a:bodyPr/>
          <a:lstStyle>
            <a:lvl1pPr>
              <a:defRPr/>
            </a:lvl1pPr>
          </a:lstStyle>
          <a:p>
            <a:pPr>
              <a:defRPr/>
            </a:pPr>
            <a:endParaRPr lang="zh-CN" altLang="en-US"/>
          </a:p>
        </p:txBody>
      </p:sp>
      <p:sp>
        <p:nvSpPr>
          <p:cNvPr id="5" name="页脚占位符 9523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95237"/>
          <p:cNvSpPr>
            <a:spLocks noGrp="1"/>
          </p:cNvSpPr>
          <p:nvPr>
            <p:ph type="sldNum" sz="quarter" idx="12"/>
          </p:nvPr>
        </p:nvSpPr>
        <p:spPr>
          <a:ln/>
        </p:spPr>
        <p:txBody>
          <a:bodyPr/>
          <a:lstStyle>
            <a:lvl1pPr>
              <a:defRPr/>
            </a:lvl1pPr>
          </a:lstStyle>
          <a:p>
            <a:pPr>
              <a:defRPr/>
            </a:pPr>
            <a:fld id="{9F17C216-E6D0-405C-98D8-BB21BF08A90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5235"/>
          <p:cNvSpPr>
            <a:spLocks noGrp="1"/>
          </p:cNvSpPr>
          <p:nvPr>
            <p:ph type="dt" sz="half" idx="10"/>
          </p:nvPr>
        </p:nvSpPr>
        <p:spPr>
          <a:ln/>
        </p:spPr>
        <p:txBody>
          <a:bodyPr/>
          <a:lstStyle>
            <a:lvl1pPr>
              <a:defRPr/>
            </a:lvl1pPr>
          </a:lstStyle>
          <a:p>
            <a:pPr>
              <a:defRPr/>
            </a:pPr>
            <a:endParaRPr lang="zh-CN" altLang="en-US"/>
          </a:p>
        </p:txBody>
      </p:sp>
      <p:sp>
        <p:nvSpPr>
          <p:cNvPr id="5" name="页脚占位符 9523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95237"/>
          <p:cNvSpPr>
            <a:spLocks noGrp="1"/>
          </p:cNvSpPr>
          <p:nvPr>
            <p:ph type="sldNum" sz="quarter" idx="12"/>
          </p:nvPr>
        </p:nvSpPr>
        <p:spPr>
          <a:ln/>
        </p:spPr>
        <p:txBody>
          <a:bodyPr/>
          <a:lstStyle>
            <a:lvl1pPr>
              <a:defRPr/>
            </a:lvl1pPr>
          </a:lstStyle>
          <a:p>
            <a:pPr>
              <a:defRPr/>
            </a:pPr>
            <a:fld id="{42E5879F-FAE7-4719-B18B-5FD3FA36C19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5235"/>
          <p:cNvSpPr>
            <a:spLocks noGrp="1"/>
          </p:cNvSpPr>
          <p:nvPr>
            <p:ph type="dt" sz="half" idx="10"/>
          </p:nvPr>
        </p:nvSpPr>
        <p:spPr>
          <a:ln/>
        </p:spPr>
        <p:txBody>
          <a:bodyPr/>
          <a:lstStyle>
            <a:lvl1pPr>
              <a:defRPr/>
            </a:lvl1pPr>
          </a:lstStyle>
          <a:p>
            <a:pPr>
              <a:defRPr/>
            </a:pPr>
            <a:endParaRPr lang="zh-CN" altLang="en-US"/>
          </a:p>
        </p:txBody>
      </p:sp>
      <p:sp>
        <p:nvSpPr>
          <p:cNvPr id="5" name="页脚占位符 9523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95237"/>
          <p:cNvSpPr>
            <a:spLocks noGrp="1"/>
          </p:cNvSpPr>
          <p:nvPr>
            <p:ph type="sldNum" sz="quarter" idx="12"/>
          </p:nvPr>
        </p:nvSpPr>
        <p:spPr>
          <a:ln/>
        </p:spPr>
        <p:txBody>
          <a:bodyPr/>
          <a:lstStyle>
            <a:lvl1pPr>
              <a:defRPr/>
            </a:lvl1pPr>
          </a:lstStyle>
          <a:p>
            <a:pPr>
              <a:defRPr/>
            </a:pPr>
            <a:fld id="{CA6F549A-14E7-4CFC-B027-0DFFE2DBF40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5235"/>
          <p:cNvSpPr>
            <a:spLocks noGrp="1"/>
          </p:cNvSpPr>
          <p:nvPr>
            <p:ph type="dt" sz="half" idx="10"/>
          </p:nvPr>
        </p:nvSpPr>
        <p:spPr>
          <a:ln/>
        </p:spPr>
        <p:txBody>
          <a:bodyPr/>
          <a:lstStyle>
            <a:lvl1pPr>
              <a:defRPr/>
            </a:lvl1pPr>
          </a:lstStyle>
          <a:p>
            <a:pPr>
              <a:defRPr/>
            </a:pPr>
            <a:endParaRPr lang="zh-CN" altLang="en-US"/>
          </a:p>
        </p:txBody>
      </p:sp>
      <p:sp>
        <p:nvSpPr>
          <p:cNvPr id="5" name="页脚占位符 9523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95237"/>
          <p:cNvSpPr>
            <a:spLocks noGrp="1"/>
          </p:cNvSpPr>
          <p:nvPr>
            <p:ph type="sldNum" sz="quarter" idx="12"/>
          </p:nvPr>
        </p:nvSpPr>
        <p:spPr>
          <a:ln/>
        </p:spPr>
        <p:txBody>
          <a:bodyPr/>
          <a:lstStyle>
            <a:lvl1pPr>
              <a:defRPr/>
            </a:lvl1pPr>
          </a:lstStyle>
          <a:p>
            <a:pPr>
              <a:defRPr/>
            </a:pPr>
            <a:fld id="{6918A993-D936-4394-80B9-F8E2489C649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95235"/>
          <p:cNvSpPr>
            <a:spLocks noGrp="1"/>
          </p:cNvSpPr>
          <p:nvPr>
            <p:ph type="dt" sz="half" idx="10"/>
          </p:nvPr>
        </p:nvSpPr>
        <p:spPr>
          <a:ln/>
        </p:spPr>
        <p:txBody>
          <a:bodyPr/>
          <a:lstStyle>
            <a:lvl1pPr>
              <a:defRPr/>
            </a:lvl1pPr>
          </a:lstStyle>
          <a:p>
            <a:pPr>
              <a:defRPr/>
            </a:pPr>
            <a:endParaRPr lang="zh-CN" altLang="en-US"/>
          </a:p>
        </p:txBody>
      </p:sp>
      <p:sp>
        <p:nvSpPr>
          <p:cNvPr id="5" name="页脚占位符 95236"/>
          <p:cNvSpPr>
            <a:spLocks noGrp="1"/>
          </p:cNvSpPr>
          <p:nvPr>
            <p:ph type="ftr" sz="quarter" idx="11"/>
          </p:nvPr>
        </p:nvSpPr>
        <p:spPr>
          <a:ln/>
        </p:spPr>
        <p:txBody>
          <a:bodyPr/>
          <a:lstStyle>
            <a:lvl1pPr>
              <a:defRPr/>
            </a:lvl1pPr>
          </a:lstStyle>
          <a:p>
            <a:pPr>
              <a:defRPr/>
            </a:pPr>
            <a:endParaRPr lang="zh-CN" altLang="en-US"/>
          </a:p>
        </p:txBody>
      </p:sp>
      <p:sp>
        <p:nvSpPr>
          <p:cNvPr id="6" name="灯片编号占位符 95237"/>
          <p:cNvSpPr>
            <a:spLocks noGrp="1"/>
          </p:cNvSpPr>
          <p:nvPr>
            <p:ph type="sldNum" sz="quarter" idx="12"/>
          </p:nvPr>
        </p:nvSpPr>
        <p:spPr>
          <a:ln/>
        </p:spPr>
        <p:txBody>
          <a:bodyPr/>
          <a:lstStyle>
            <a:lvl1pPr>
              <a:defRPr/>
            </a:lvl1pPr>
          </a:lstStyle>
          <a:p>
            <a:pPr>
              <a:defRPr/>
            </a:pPr>
            <a:fld id="{335A6E29-3041-47B5-9DFC-5E422A58FB2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95235"/>
          <p:cNvSpPr>
            <a:spLocks noGrp="1"/>
          </p:cNvSpPr>
          <p:nvPr>
            <p:ph type="dt" sz="half" idx="10"/>
          </p:nvPr>
        </p:nvSpPr>
        <p:spPr>
          <a:ln/>
        </p:spPr>
        <p:txBody>
          <a:bodyPr/>
          <a:lstStyle>
            <a:lvl1pPr>
              <a:defRPr/>
            </a:lvl1pPr>
          </a:lstStyle>
          <a:p>
            <a:pPr>
              <a:defRPr/>
            </a:pPr>
            <a:endParaRPr lang="zh-CN" altLang="en-US"/>
          </a:p>
        </p:txBody>
      </p:sp>
      <p:sp>
        <p:nvSpPr>
          <p:cNvPr id="6" name="页脚占位符 95236"/>
          <p:cNvSpPr>
            <a:spLocks noGrp="1"/>
          </p:cNvSpPr>
          <p:nvPr>
            <p:ph type="ftr" sz="quarter" idx="11"/>
          </p:nvPr>
        </p:nvSpPr>
        <p:spPr>
          <a:ln/>
        </p:spPr>
        <p:txBody>
          <a:bodyPr/>
          <a:lstStyle>
            <a:lvl1pPr>
              <a:defRPr/>
            </a:lvl1pPr>
          </a:lstStyle>
          <a:p>
            <a:pPr>
              <a:defRPr/>
            </a:pPr>
            <a:endParaRPr lang="zh-CN" altLang="en-US"/>
          </a:p>
        </p:txBody>
      </p:sp>
      <p:sp>
        <p:nvSpPr>
          <p:cNvPr id="7" name="灯片编号占位符 95237"/>
          <p:cNvSpPr>
            <a:spLocks noGrp="1"/>
          </p:cNvSpPr>
          <p:nvPr>
            <p:ph type="sldNum" sz="quarter" idx="12"/>
          </p:nvPr>
        </p:nvSpPr>
        <p:spPr>
          <a:ln/>
        </p:spPr>
        <p:txBody>
          <a:bodyPr/>
          <a:lstStyle>
            <a:lvl1pPr>
              <a:defRPr/>
            </a:lvl1pPr>
          </a:lstStyle>
          <a:p>
            <a:pPr>
              <a:defRPr/>
            </a:pPr>
            <a:fld id="{7951E816-2333-4B6F-8F78-39838E8FF2F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95235"/>
          <p:cNvSpPr>
            <a:spLocks noGrp="1"/>
          </p:cNvSpPr>
          <p:nvPr>
            <p:ph type="dt" sz="half" idx="10"/>
          </p:nvPr>
        </p:nvSpPr>
        <p:spPr>
          <a:ln/>
        </p:spPr>
        <p:txBody>
          <a:bodyPr/>
          <a:lstStyle>
            <a:lvl1pPr>
              <a:defRPr/>
            </a:lvl1pPr>
          </a:lstStyle>
          <a:p>
            <a:pPr>
              <a:defRPr/>
            </a:pPr>
            <a:endParaRPr lang="zh-CN" altLang="en-US"/>
          </a:p>
        </p:txBody>
      </p:sp>
      <p:sp>
        <p:nvSpPr>
          <p:cNvPr id="8" name="页脚占位符 95236"/>
          <p:cNvSpPr>
            <a:spLocks noGrp="1"/>
          </p:cNvSpPr>
          <p:nvPr>
            <p:ph type="ftr" sz="quarter" idx="11"/>
          </p:nvPr>
        </p:nvSpPr>
        <p:spPr>
          <a:ln/>
        </p:spPr>
        <p:txBody>
          <a:bodyPr/>
          <a:lstStyle>
            <a:lvl1pPr>
              <a:defRPr/>
            </a:lvl1pPr>
          </a:lstStyle>
          <a:p>
            <a:pPr>
              <a:defRPr/>
            </a:pPr>
            <a:endParaRPr lang="zh-CN" altLang="en-US"/>
          </a:p>
        </p:txBody>
      </p:sp>
      <p:sp>
        <p:nvSpPr>
          <p:cNvPr id="9" name="灯片编号占位符 95237"/>
          <p:cNvSpPr>
            <a:spLocks noGrp="1"/>
          </p:cNvSpPr>
          <p:nvPr>
            <p:ph type="sldNum" sz="quarter" idx="12"/>
          </p:nvPr>
        </p:nvSpPr>
        <p:spPr>
          <a:ln/>
        </p:spPr>
        <p:txBody>
          <a:bodyPr/>
          <a:lstStyle>
            <a:lvl1pPr>
              <a:defRPr/>
            </a:lvl1pPr>
          </a:lstStyle>
          <a:p>
            <a:pPr>
              <a:defRPr/>
            </a:pPr>
            <a:fld id="{BFA3024A-9C85-4DF1-86D1-61D04C42AF61}"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95235"/>
          <p:cNvSpPr>
            <a:spLocks noGrp="1"/>
          </p:cNvSpPr>
          <p:nvPr>
            <p:ph type="dt" sz="half" idx="10"/>
          </p:nvPr>
        </p:nvSpPr>
        <p:spPr>
          <a:ln/>
        </p:spPr>
        <p:txBody>
          <a:bodyPr/>
          <a:lstStyle>
            <a:lvl1pPr>
              <a:defRPr/>
            </a:lvl1pPr>
          </a:lstStyle>
          <a:p>
            <a:pPr>
              <a:defRPr/>
            </a:pPr>
            <a:endParaRPr lang="zh-CN" altLang="en-US"/>
          </a:p>
        </p:txBody>
      </p:sp>
      <p:sp>
        <p:nvSpPr>
          <p:cNvPr id="4" name="页脚占位符 95236"/>
          <p:cNvSpPr>
            <a:spLocks noGrp="1"/>
          </p:cNvSpPr>
          <p:nvPr>
            <p:ph type="ftr" sz="quarter" idx="11"/>
          </p:nvPr>
        </p:nvSpPr>
        <p:spPr>
          <a:ln/>
        </p:spPr>
        <p:txBody>
          <a:bodyPr/>
          <a:lstStyle>
            <a:lvl1pPr>
              <a:defRPr/>
            </a:lvl1pPr>
          </a:lstStyle>
          <a:p>
            <a:pPr>
              <a:defRPr/>
            </a:pPr>
            <a:endParaRPr lang="zh-CN" altLang="en-US"/>
          </a:p>
        </p:txBody>
      </p:sp>
      <p:sp>
        <p:nvSpPr>
          <p:cNvPr id="5" name="灯片编号占位符 95237"/>
          <p:cNvSpPr>
            <a:spLocks noGrp="1"/>
          </p:cNvSpPr>
          <p:nvPr>
            <p:ph type="sldNum" sz="quarter" idx="12"/>
          </p:nvPr>
        </p:nvSpPr>
        <p:spPr>
          <a:ln/>
        </p:spPr>
        <p:txBody>
          <a:bodyPr/>
          <a:lstStyle>
            <a:lvl1pPr>
              <a:defRPr/>
            </a:lvl1pPr>
          </a:lstStyle>
          <a:p>
            <a:pPr>
              <a:defRPr/>
            </a:pPr>
            <a:fld id="{62576EC6-731B-41BB-9D9D-2F9FE84CE23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5235"/>
          <p:cNvSpPr>
            <a:spLocks noGrp="1"/>
          </p:cNvSpPr>
          <p:nvPr>
            <p:ph type="dt" sz="half" idx="10"/>
          </p:nvPr>
        </p:nvSpPr>
        <p:spPr>
          <a:ln/>
        </p:spPr>
        <p:txBody>
          <a:bodyPr/>
          <a:lstStyle>
            <a:lvl1pPr>
              <a:defRPr/>
            </a:lvl1pPr>
          </a:lstStyle>
          <a:p>
            <a:pPr>
              <a:defRPr/>
            </a:pPr>
            <a:endParaRPr lang="zh-CN" altLang="en-US"/>
          </a:p>
        </p:txBody>
      </p:sp>
      <p:sp>
        <p:nvSpPr>
          <p:cNvPr id="3" name="页脚占位符 95236"/>
          <p:cNvSpPr>
            <a:spLocks noGrp="1"/>
          </p:cNvSpPr>
          <p:nvPr>
            <p:ph type="ftr" sz="quarter" idx="11"/>
          </p:nvPr>
        </p:nvSpPr>
        <p:spPr>
          <a:ln/>
        </p:spPr>
        <p:txBody>
          <a:bodyPr/>
          <a:lstStyle>
            <a:lvl1pPr>
              <a:defRPr/>
            </a:lvl1pPr>
          </a:lstStyle>
          <a:p>
            <a:pPr>
              <a:defRPr/>
            </a:pPr>
            <a:endParaRPr lang="zh-CN" altLang="en-US"/>
          </a:p>
        </p:txBody>
      </p:sp>
      <p:sp>
        <p:nvSpPr>
          <p:cNvPr id="4" name="灯片编号占位符 95237"/>
          <p:cNvSpPr>
            <a:spLocks noGrp="1"/>
          </p:cNvSpPr>
          <p:nvPr>
            <p:ph type="sldNum" sz="quarter" idx="12"/>
          </p:nvPr>
        </p:nvSpPr>
        <p:spPr>
          <a:ln/>
        </p:spPr>
        <p:txBody>
          <a:bodyPr/>
          <a:lstStyle>
            <a:lvl1pPr>
              <a:defRPr/>
            </a:lvl1pPr>
          </a:lstStyle>
          <a:p>
            <a:pPr>
              <a:defRPr/>
            </a:pPr>
            <a:fld id="{EA0AE8EB-4705-4323-A2D1-5E35F7DC3C60}"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95235"/>
          <p:cNvSpPr>
            <a:spLocks noGrp="1"/>
          </p:cNvSpPr>
          <p:nvPr>
            <p:ph type="dt" sz="half" idx="10"/>
          </p:nvPr>
        </p:nvSpPr>
        <p:spPr>
          <a:ln/>
        </p:spPr>
        <p:txBody>
          <a:bodyPr/>
          <a:lstStyle>
            <a:lvl1pPr>
              <a:defRPr/>
            </a:lvl1pPr>
          </a:lstStyle>
          <a:p>
            <a:pPr>
              <a:defRPr/>
            </a:pPr>
            <a:endParaRPr lang="zh-CN" altLang="en-US"/>
          </a:p>
        </p:txBody>
      </p:sp>
      <p:sp>
        <p:nvSpPr>
          <p:cNvPr id="6" name="页脚占位符 95236"/>
          <p:cNvSpPr>
            <a:spLocks noGrp="1"/>
          </p:cNvSpPr>
          <p:nvPr>
            <p:ph type="ftr" sz="quarter" idx="11"/>
          </p:nvPr>
        </p:nvSpPr>
        <p:spPr>
          <a:ln/>
        </p:spPr>
        <p:txBody>
          <a:bodyPr/>
          <a:lstStyle>
            <a:lvl1pPr>
              <a:defRPr/>
            </a:lvl1pPr>
          </a:lstStyle>
          <a:p>
            <a:pPr>
              <a:defRPr/>
            </a:pPr>
            <a:endParaRPr lang="zh-CN" altLang="en-US"/>
          </a:p>
        </p:txBody>
      </p:sp>
      <p:sp>
        <p:nvSpPr>
          <p:cNvPr id="7" name="灯片编号占位符 95237"/>
          <p:cNvSpPr>
            <a:spLocks noGrp="1"/>
          </p:cNvSpPr>
          <p:nvPr>
            <p:ph type="sldNum" sz="quarter" idx="12"/>
          </p:nvPr>
        </p:nvSpPr>
        <p:spPr>
          <a:ln/>
        </p:spPr>
        <p:txBody>
          <a:bodyPr/>
          <a:lstStyle>
            <a:lvl1pPr>
              <a:defRPr/>
            </a:lvl1pPr>
          </a:lstStyle>
          <a:p>
            <a:pPr>
              <a:defRPr/>
            </a:pPr>
            <a:fld id="{FEBF30AB-1999-4C48-A88D-4C9A18E0E67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95235"/>
          <p:cNvSpPr>
            <a:spLocks noGrp="1"/>
          </p:cNvSpPr>
          <p:nvPr>
            <p:ph type="dt" sz="half" idx="10"/>
          </p:nvPr>
        </p:nvSpPr>
        <p:spPr>
          <a:ln/>
        </p:spPr>
        <p:txBody>
          <a:bodyPr/>
          <a:lstStyle>
            <a:lvl1pPr>
              <a:defRPr/>
            </a:lvl1pPr>
          </a:lstStyle>
          <a:p>
            <a:pPr>
              <a:defRPr/>
            </a:pPr>
            <a:endParaRPr lang="zh-CN" altLang="en-US"/>
          </a:p>
        </p:txBody>
      </p:sp>
      <p:sp>
        <p:nvSpPr>
          <p:cNvPr id="6" name="页脚占位符 95236"/>
          <p:cNvSpPr>
            <a:spLocks noGrp="1"/>
          </p:cNvSpPr>
          <p:nvPr>
            <p:ph type="ftr" sz="quarter" idx="11"/>
          </p:nvPr>
        </p:nvSpPr>
        <p:spPr>
          <a:ln/>
        </p:spPr>
        <p:txBody>
          <a:bodyPr/>
          <a:lstStyle>
            <a:lvl1pPr>
              <a:defRPr/>
            </a:lvl1pPr>
          </a:lstStyle>
          <a:p>
            <a:pPr>
              <a:defRPr/>
            </a:pPr>
            <a:endParaRPr lang="zh-CN" altLang="en-US"/>
          </a:p>
        </p:txBody>
      </p:sp>
      <p:sp>
        <p:nvSpPr>
          <p:cNvPr id="7" name="灯片编号占位符 95237"/>
          <p:cNvSpPr>
            <a:spLocks noGrp="1"/>
          </p:cNvSpPr>
          <p:nvPr>
            <p:ph type="sldNum" sz="quarter" idx="12"/>
          </p:nvPr>
        </p:nvSpPr>
        <p:spPr>
          <a:ln/>
        </p:spPr>
        <p:txBody>
          <a:bodyPr/>
          <a:lstStyle>
            <a:lvl1pPr>
              <a:defRPr/>
            </a:lvl1pPr>
          </a:lstStyle>
          <a:p>
            <a:pPr>
              <a:defRPr/>
            </a:pPr>
            <a:fld id="{F98937FC-35D3-4B53-9520-6ADD2470405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95233"/>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95234"/>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5236" name="日期占位符 95235"/>
          <p:cNvSpPr>
            <a:spLocks noGrp="1"/>
          </p:cNvSpPr>
          <p:nvPr>
            <p:ph type="dt" sz="half" idx="2"/>
          </p:nvPr>
        </p:nvSpPr>
        <p:spPr>
          <a:xfrm>
            <a:off x="457200" y="6245225"/>
            <a:ext cx="2133600" cy="476250"/>
          </a:xfrm>
          <a:prstGeom prst="rect">
            <a:avLst/>
          </a:prstGeom>
          <a:noFill/>
          <a:ln w="9525">
            <a:noFill/>
          </a:ln>
        </p:spPr>
        <p:txBody>
          <a:bodyPr/>
          <a:lstStyle>
            <a:lvl1pPr>
              <a:defRPr sz="1400" dirty="0">
                <a:latin typeface="Arial" panose="020B0604020202020204" pitchFamily="34" charset="0"/>
                <a:ea typeface="宋体" panose="02010600030101010101" pitchFamily="2" charset="-122"/>
              </a:defRPr>
            </a:lvl1pPr>
          </a:lstStyle>
          <a:p>
            <a:pPr>
              <a:defRPr/>
            </a:pPr>
            <a:endParaRPr lang="zh-CN" altLang="en-US"/>
          </a:p>
        </p:txBody>
      </p:sp>
      <p:sp>
        <p:nvSpPr>
          <p:cNvPr id="95237" name="页脚占位符 95236"/>
          <p:cNvSpPr>
            <a:spLocks noGrp="1"/>
          </p:cNvSpPr>
          <p:nvPr>
            <p:ph type="ftr" sz="quarter" idx="3"/>
          </p:nvPr>
        </p:nvSpPr>
        <p:spPr>
          <a:xfrm>
            <a:off x="3124200" y="6245225"/>
            <a:ext cx="2895600" cy="476250"/>
          </a:xfrm>
          <a:prstGeom prst="rect">
            <a:avLst/>
          </a:prstGeom>
          <a:noFill/>
          <a:ln w="9525">
            <a:noFill/>
          </a:ln>
        </p:spPr>
        <p:txBody>
          <a:bodyPr/>
          <a:lstStyle>
            <a:lvl1pPr algn="ctr">
              <a:defRPr sz="1400" dirty="0">
                <a:latin typeface="Arial" panose="020B0604020202020204" pitchFamily="34" charset="0"/>
                <a:ea typeface="宋体" panose="02010600030101010101" pitchFamily="2" charset="-122"/>
              </a:defRPr>
            </a:lvl1pPr>
          </a:lstStyle>
          <a:p>
            <a:pPr>
              <a:defRPr/>
            </a:pPr>
            <a:endParaRPr lang="zh-CN" altLang="en-US"/>
          </a:p>
        </p:txBody>
      </p:sp>
      <p:sp>
        <p:nvSpPr>
          <p:cNvPr id="95238" name="灯片编号占位符 95237"/>
          <p:cNvSpPr>
            <a:spLocks noGrp="1"/>
          </p:cNvSpPr>
          <p:nvPr>
            <p:ph type="sldNum" sz="quarter" idx="4"/>
          </p:nvPr>
        </p:nvSpPr>
        <p:spPr>
          <a:xfrm>
            <a:off x="6553200" y="6245225"/>
            <a:ext cx="2133600" cy="476250"/>
          </a:xfrm>
          <a:prstGeom prst="rect">
            <a:avLst/>
          </a:prstGeom>
          <a:noFill/>
          <a:ln w="9525">
            <a:noFill/>
          </a:ln>
        </p:spPr>
        <p:txBody>
          <a:bodyPr/>
          <a:lstStyle>
            <a:lvl1pPr algn="r">
              <a:defRPr sz="1400" dirty="0">
                <a:latin typeface="Arial" panose="020B0604020202020204" pitchFamily="34" charset="0"/>
                <a:ea typeface="宋体" panose="02010600030101010101" pitchFamily="2" charset="-122"/>
              </a:defRPr>
            </a:lvl1pPr>
          </a:lstStyle>
          <a:p>
            <a:pPr>
              <a:defRPr/>
            </a:pPr>
            <a:fld id="{F24C2DC6-DA57-44A0-A835-4F55BE4B941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标题 2049"/>
          <p:cNvSpPr>
            <a:spLocks noGrp="1"/>
          </p:cNvSpPr>
          <p:nvPr>
            <p:ph type="ctrTitle"/>
          </p:nvPr>
        </p:nvSpPr>
        <p:spPr>
          <a:xfrm>
            <a:off x="684213" y="1628775"/>
            <a:ext cx="7772400" cy="2190750"/>
          </a:xfrm>
          <a:gradFill rotWithShape="0">
            <a:gsLst>
              <a:gs pos="0">
                <a:srgbClr val="7B32B2"/>
              </a:gs>
              <a:gs pos="100000">
                <a:srgbClr val="401A5D"/>
              </a:gs>
            </a:gsLst>
            <a:lin ang="5400000"/>
          </a:gradFill>
          <a:ln w="38100">
            <a:solidFill>
              <a:srgbClr val="FF0000"/>
            </a:solidFill>
          </a:ln>
        </p:spPr>
        <p:txBody>
          <a:bodyPr anchor="ctr"/>
          <a:lstStyle/>
          <a:p>
            <a:pPr>
              <a:lnSpc>
                <a:spcPct val="120000"/>
              </a:lnSpc>
            </a:pPr>
            <a:r>
              <a:rPr lang="en-US" altLang="zh-CN" sz="4400" b="1" smtClean="0">
                <a:ea typeface="方正小标宋_GBK"/>
                <a:cs typeface="方正小标宋_GBK"/>
              </a:rPr>
              <a:t/>
            </a:r>
            <a:br>
              <a:rPr lang="en-US" altLang="zh-CN" sz="4400" b="1" smtClean="0">
                <a:ea typeface="方正小标宋_GBK"/>
                <a:cs typeface="方正小标宋_GBK"/>
              </a:rPr>
            </a:br>
            <a:r>
              <a:rPr lang="zh-CN" altLang="en-US" sz="4400" b="1" smtClean="0">
                <a:solidFill>
                  <a:schemeClr val="bg1"/>
                </a:solidFill>
                <a:ea typeface="方正小标宋_GBK"/>
                <a:cs typeface="方正小标宋_GBK"/>
              </a:rPr>
              <a:t>预案</a:t>
            </a:r>
            <a:r>
              <a:rPr lang="en-US" altLang="zh-CN" sz="4400" b="1" smtClean="0">
                <a:solidFill>
                  <a:schemeClr val="bg1"/>
                </a:solidFill>
                <a:ea typeface="方正小标宋_GBK"/>
                <a:cs typeface="方正小标宋_GBK"/>
              </a:rPr>
              <a:t>“</a:t>
            </a:r>
            <a:r>
              <a:rPr lang="zh-CN" altLang="en-US" sz="4400" b="1" smtClean="0">
                <a:solidFill>
                  <a:schemeClr val="bg1"/>
                </a:solidFill>
                <a:ea typeface="方正小标宋_GBK"/>
                <a:cs typeface="方正小标宋_GBK"/>
              </a:rPr>
              <a:t>三化一卡</a:t>
            </a:r>
            <a:r>
              <a:rPr lang="en-US" altLang="zh-CN" sz="4400" b="1" smtClean="0">
                <a:solidFill>
                  <a:schemeClr val="bg1"/>
                </a:solidFill>
                <a:ea typeface="方正小标宋_GBK"/>
                <a:cs typeface="方正小标宋_GBK"/>
              </a:rPr>
              <a:t>”</a:t>
            </a:r>
            <a:r>
              <a:rPr lang="zh-CN" altLang="en-US" sz="4400" b="1" smtClean="0">
                <a:solidFill>
                  <a:schemeClr val="bg1"/>
                </a:solidFill>
                <a:ea typeface="方正小标宋_GBK"/>
                <a:cs typeface="方正小标宋_GBK"/>
              </a:rPr>
              <a:t>优化</a:t>
            </a:r>
            <a:br>
              <a:rPr lang="zh-CN" altLang="en-US" sz="4400" b="1" smtClean="0">
                <a:solidFill>
                  <a:schemeClr val="bg1"/>
                </a:solidFill>
                <a:ea typeface="方正小标宋_GBK"/>
                <a:cs typeface="方正小标宋_GBK"/>
              </a:rPr>
            </a:br>
            <a:r>
              <a:rPr lang="zh-CN" altLang="en-US" sz="4400" b="1" smtClean="0">
                <a:solidFill>
                  <a:schemeClr val="bg1"/>
                </a:solidFill>
                <a:ea typeface="方正小标宋_GBK"/>
                <a:cs typeface="方正小标宋_GBK"/>
              </a:rPr>
              <a:t>指导思路与方法</a:t>
            </a:r>
            <a:br>
              <a:rPr lang="zh-CN" altLang="en-US" sz="4400" b="1" smtClean="0">
                <a:solidFill>
                  <a:schemeClr val="bg1"/>
                </a:solidFill>
                <a:ea typeface="方正小标宋_GBK"/>
                <a:cs typeface="方正小标宋_GBK"/>
              </a:rPr>
            </a:br>
            <a:endParaRPr lang="zh-CN" altLang="en-US" sz="4400" b="1" smtClean="0">
              <a:solidFill>
                <a:schemeClr val="bg1"/>
              </a:solidFill>
              <a:ea typeface="方正小标宋_GBK"/>
              <a:cs typeface="方正小标宋_GBK"/>
            </a:endParaRPr>
          </a:p>
        </p:txBody>
      </p:sp>
      <p:sp>
        <p:nvSpPr>
          <p:cNvPr id="14339" name="副标题 2050"/>
          <p:cNvSpPr>
            <a:spLocks noGrp="1"/>
          </p:cNvSpPr>
          <p:nvPr>
            <p:ph type="subTitle" idx="1"/>
          </p:nvPr>
        </p:nvSpPr>
        <p:spPr>
          <a:xfrm>
            <a:off x="3059113" y="5516563"/>
            <a:ext cx="3168650" cy="576262"/>
          </a:xfrm>
        </p:spPr>
        <p:txBody>
          <a:bodyPr/>
          <a:lstStyle/>
          <a:p>
            <a:pPr>
              <a:lnSpc>
                <a:spcPct val="90000"/>
              </a:lnSpc>
            </a:pPr>
            <a:endParaRPr lang="zh-CN" altLang="en-US" sz="2400" b="1" smtClean="0">
              <a:latin typeface="等线 Light"/>
              <a:ea typeface="等线 Light"/>
              <a:cs typeface="等线 Light"/>
            </a:endParaRPr>
          </a:p>
        </p:txBody>
      </p:sp>
      <p:sp>
        <p:nvSpPr>
          <p:cNvPr id="14340" name="文本框 2051"/>
          <p:cNvSpPr txBox="1">
            <a:spLocks noChangeArrowheads="1"/>
          </p:cNvSpPr>
          <p:nvPr/>
        </p:nvSpPr>
        <p:spPr bwMode="auto">
          <a:xfrm>
            <a:off x="0" y="260350"/>
            <a:ext cx="4103688" cy="387350"/>
          </a:xfrm>
          <a:prstGeom prst="rect">
            <a:avLst/>
          </a:prstGeom>
          <a:noFill/>
          <a:ln w="57150">
            <a:noFill/>
            <a:miter lim="800000"/>
            <a:headEnd/>
            <a:tailEnd/>
          </a:ln>
        </p:spPr>
        <p:txBody>
          <a:bodyPr tIns="0" bIns="82800">
            <a:spAutoFit/>
          </a:bodyPr>
          <a:lstStyle/>
          <a:p>
            <a:pPr>
              <a:spcBef>
                <a:spcPct val="50000"/>
              </a:spcBef>
            </a:pPr>
            <a:r>
              <a:rPr lang="zh-CN" altLang="en-US" sz="2000">
                <a:ea typeface="方正楷体_GBK"/>
                <a:cs typeface="方正楷体_GBK"/>
              </a:rPr>
              <a:t>重庆市安全生产应急救援指挥中心</a:t>
            </a:r>
          </a:p>
        </p:txBody>
      </p:sp>
      <p:sp>
        <p:nvSpPr>
          <p:cNvPr id="14341" name="直接连接符 2052"/>
          <p:cNvSpPr>
            <a:spLocks noChangeShapeType="1"/>
          </p:cNvSpPr>
          <p:nvPr/>
        </p:nvSpPr>
        <p:spPr bwMode="auto">
          <a:xfrm>
            <a:off x="0" y="620713"/>
            <a:ext cx="3995738" cy="0"/>
          </a:xfrm>
          <a:prstGeom prst="line">
            <a:avLst/>
          </a:prstGeom>
          <a:noFill/>
          <a:ln w="50800" cmpd="thinThick">
            <a:solidFill>
              <a:srgbClr val="0000FF"/>
            </a:solidFill>
            <a:round/>
            <a:headEnd/>
            <a:tailEnd/>
          </a:ln>
        </p:spPr>
        <p:txBody>
          <a:bodyPr/>
          <a:lstStyle/>
          <a:p>
            <a:endParaRPr lang="zh-CN" altLang="en-US"/>
          </a:p>
        </p:txBody>
      </p:sp>
      <p:sp>
        <p:nvSpPr>
          <p:cNvPr id="14342" name="文本框 2053"/>
          <p:cNvSpPr txBox="1">
            <a:spLocks noChangeArrowheads="1"/>
          </p:cNvSpPr>
          <p:nvPr/>
        </p:nvSpPr>
        <p:spPr bwMode="auto">
          <a:xfrm>
            <a:off x="684213" y="4926013"/>
            <a:ext cx="7772400" cy="447675"/>
          </a:xfrm>
          <a:prstGeom prst="rect">
            <a:avLst/>
          </a:prstGeom>
          <a:noFill/>
          <a:ln w="57150">
            <a:noFill/>
            <a:miter lim="800000"/>
            <a:headEnd/>
            <a:tailEnd/>
          </a:ln>
        </p:spPr>
        <p:txBody>
          <a:bodyPr tIns="0" bIns="82800">
            <a:spAutoFit/>
          </a:bodyPr>
          <a:lstStyle/>
          <a:p>
            <a:pPr algn="ctr">
              <a:spcBef>
                <a:spcPct val="50000"/>
              </a:spcBef>
            </a:pPr>
            <a:r>
              <a:rPr lang="zh-CN" altLang="en-US" sz="2400" b="1">
                <a:solidFill>
                  <a:srgbClr val="0000FF"/>
                </a:solidFill>
                <a:latin typeface="叶根友毛笔行书2.0版"/>
                <a:ea typeface="叶根友毛笔行书2.0版"/>
                <a:cs typeface="叶根友毛笔行书2.0版"/>
              </a:rPr>
              <a:t>重庆市安全生产应急救援指挥中心</a:t>
            </a:r>
          </a:p>
        </p:txBody>
      </p:sp>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2355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rgbClr val="FF0000"/>
                </a:solidFill>
                <a:latin typeface="叶根友毛笔行书2.0版" panose="02010601030101010101" charset="-122"/>
                <a:ea typeface="叶根友毛笔行书2.0版" panose="02010601030101010101" charset="-122"/>
              </a:rPr>
              <a:t>凸显问题</a:t>
            </a:r>
          </a:p>
        </p:txBody>
      </p:sp>
      <p:pic>
        <p:nvPicPr>
          <p:cNvPr id="23556"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23557" name="内容占位符 3"/>
          <p:cNvSpPr>
            <a:spLocks noGrp="1"/>
          </p:cNvSpPr>
          <p:nvPr>
            <p:ph idx="1"/>
          </p:nvPr>
        </p:nvSpPr>
        <p:spPr>
          <a:xfrm>
            <a:off x="688975" y="1649413"/>
            <a:ext cx="7773988" cy="4606925"/>
          </a:xfrm>
        </p:spPr>
        <p:txBody>
          <a:bodyPr/>
          <a:lstStyle/>
          <a:p>
            <a:pPr marL="0" indent="457200">
              <a:lnSpc>
                <a:spcPts val="3575"/>
              </a:lnSpc>
              <a:spcBef>
                <a:spcPct val="0"/>
              </a:spcBef>
            </a:pPr>
            <a:r>
              <a:rPr lang="zh-CN" altLang="en-US" sz="2400" b="1" smtClean="0">
                <a:solidFill>
                  <a:srgbClr val="0000FF"/>
                </a:solidFill>
                <a:latin typeface="华文中宋"/>
                <a:ea typeface="华文中宋"/>
                <a:cs typeface="华文中宋"/>
              </a:rPr>
              <a:t>应用上还不够好，</a:t>
            </a:r>
            <a:r>
              <a:rPr lang="zh-CN" altLang="en-US" sz="2400" b="1" smtClean="0">
                <a:latin typeface="华文中宋"/>
                <a:ea typeface="华文中宋"/>
                <a:cs typeface="华文中宋"/>
              </a:rPr>
              <a:t>主要表现在两方面</a:t>
            </a:r>
          </a:p>
          <a:p>
            <a:pPr marL="0" indent="457200">
              <a:lnSpc>
                <a:spcPts val="3575"/>
              </a:lnSpc>
              <a:spcBef>
                <a:spcPct val="0"/>
              </a:spcBef>
            </a:pPr>
            <a:endParaRPr lang="zh-CN" altLang="en-US" sz="2400" b="1" smtClean="0">
              <a:latin typeface="方正仿宋_GBK"/>
              <a:ea typeface="方正仿宋_GBK"/>
              <a:cs typeface="方正仿宋_GBK"/>
              <a:sym typeface="+mn-ea"/>
            </a:endParaRPr>
          </a:p>
          <a:p>
            <a:pPr marL="0" indent="457200">
              <a:lnSpc>
                <a:spcPts val="3575"/>
              </a:lnSpc>
              <a:spcBef>
                <a:spcPct val="0"/>
              </a:spcBef>
            </a:pPr>
            <a:r>
              <a:rPr lang="zh-CN" altLang="en-US" sz="2400" b="1" smtClean="0">
                <a:latin typeface="方正仿宋_GBK"/>
                <a:ea typeface="方正仿宋_GBK"/>
                <a:cs typeface="方正仿宋_GBK"/>
                <a:sym typeface="+mn-ea"/>
              </a:rPr>
              <a:t>一是预案应用方法上还没有完全找准。要强调编后用、用后优，要根据不同层次的用户，思考简单明了、一看就懂、一学就会的方式方法。</a:t>
            </a:r>
            <a:r>
              <a:rPr lang="en-US" altLang="zh-CN" sz="2400" b="1" smtClean="0">
                <a:latin typeface="方正仿宋_GBK"/>
                <a:ea typeface="方正仿宋_GBK"/>
                <a:cs typeface="方正仿宋_GBK"/>
                <a:sym typeface="+mn-ea"/>
              </a:rPr>
              <a:t>“</a:t>
            </a:r>
            <a:r>
              <a:rPr lang="zh-CN" altLang="en-US" sz="2400" b="1" smtClean="0">
                <a:latin typeface="方正仿宋_GBK"/>
                <a:ea typeface="方正仿宋_GBK"/>
                <a:cs typeface="方正仿宋_GBK"/>
                <a:sym typeface="+mn-ea"/>
              </a:rPr>
              <a:t>三化一卡</a:t>
            </a:r>
            <a:r>
              <a:rPr lang="en-US" altLang="zh-CN" sz="2400" b="1" smtClean="0">
                <a:latin typeface="方正仿宋_GBK"/>
                <a:ea typeface="方正仿宋_GBK"/>
                <a:cs typeface="方正仿宋_GBK"/>
                <a:sym typeface="+mn-ea"/>
              </a:rPr>
              <a:t>”</a:t>
            </a:r>
            <a:r>
              <a:rPr lang="zh-CN" altLang="en-US" sz="2400" b="1" smtClean="0">
                <a:latin typeface="方正仿宋_GBK"/>
                <a:ea typeface="方正仿宋_GBK"/>
                <a:cs typeface="方正仿宋_GBK"/>
                <a:sym typeface="+mn-ea"/>
              </a:rPr>
              <a:t>工作，全市部分区县有不同声音，思路不统一，认识不一致，导致行动不同步。。</a:t>
            </a:r>
          </a:p>
          <a:p>
            <a:pPr marL="0" indent="457200">
              <a:lnSpc>
                <a:spcPts val="3575"/>
              </a:lnSpc>
              <a:spcBef>
                <a:spcPct val="0"/>
              </a:spcBef>
            </a:pPr>
            <a:r>
              <a:rPr lang="zh-CN" altLang="en-US" sz="2400" b="1" smtClean="0">
                <a:latin typeface="方正仿宋_GBK"/>
                <a:ea typeface="方正仿宋_GBK"/>
                <a:cs typeface="方正仿宋_GBK"/>
                <a:sym typeface="+mn-ea"/>
              </a:rPr>
              <a:t>二是企业对预案的重视程度不够，对预案的重要作用体会还不完全到位，导致认识上有分歧，行动上不主动。</a:t>
            </a:r>
          </a:p>
          <a:p>
            <a:pPr marL="0" indent="457200">
              <a:lnSpc>
                <a:spcPts val="3075"/>
              </a:lnSpc>
              <a:spcBef>
                <a:spcPct val="0"/>
              </a:spcBef>
            </a:pPr>
            <a:endParaRPr lang="zh-CN" altLang="en-US" sz="2400" b="1" smtClean="0">
              <a:latin typeface="方正仿宋_GBK"/>
              <a:ea typeface="方正仿宋_GBK"/>
              <a:cs typeface="方正仿宋_GBK"/>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2457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rgbClr val="FF0000"/>
                </a:solidFill>
                <a:latin typeface="叶根友毛笔行书2.0版" panose="02010601030101010101" charset="-122"/>
                <a:ea typeface="叶根友毛笔行书2.0版" panose="02010601030101010101" charset="-122"/>
              </a:rPr>
              <a:t>努力方向</a:t>
            </a:r>
          </a:p>
        </p:txBody>
      </p:sp>
      <p:pic>
        <p:nvPicPr>
          <p:cNvPr id="24580"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24581" name="内容占位符 2"/>
          <p:cNvSpPr>
            <a:spLocks noGrp="1"/>
          </p:cNvSpPr>
          <p:nvPr>
            <p:ph idx="1"/>
          </p:nvPr>
        </p:nvSpPr>
        <p:spPr>
          <a:xfrm>
            <a:off x="488950" y="1398588"/>
            <a:ext cx="8174038" cy="5316537"/>
          </a:xfrm>
        </p:spPr>
        <p:txBody>
          <a:bodyPr/>
          <a:lstStyle/>
          <a:p>
            <a:pPr marL="0" indent="0">
              <a:lnSpc>
                <a:spcPts val="3575"/>
              </a:lnSpc>
              <a:spcBef>
                <a:spcPct val="0"/>
              </a:spcBef>
              <a:buFontTx/>
              <a:buNone/>
            </a:pPr>
            <a:r>
              <a:rPr lang="zh-CN" altLang="en-US" sz="2800" b="1" smtClean="0">
                <a:solidFill>
                  <a:srgbClr val="FF0000"/>
                </a:solidFill>
                <a:latin typeface="华文中宋"/>
                <a:ea typeface="华文中宋"/>
                <a:cs typeface="方正楷体_GBK"/>
                <a:sym typeface="+mn-ea"/>
              </a:rPr>
              <a:t>一、想办法让企业认知预案</a:t>
            </a:r>
          </a:p>
          <a:p>
            <a:pPr marL="0" indent="0">
              <a:lnSpc>
                <a:spcPts val="3075"/>
              </a:lnSpc>
              <a:buFontTx/>
              <a:buNone/>
            </a:pPr>
            <a:endParaRPr lang="zh-CN" altLang="en-US" sz="2400" b="1" smtClean="0">
              <a:solidFill>
                <a:srgbClr val="0000FF"/>
              </a:solidFill>
              <a:latin typeface="华文中宋"/>
              <a:ea typeface="华文中宋"/>
              <a:cs typeface="方正仿宋_GBK"/>
              <a:sym typeface="+mn-ea"/>
            </a:endParaRPr>
          </a:p>
          <a:p>
            <a:pPr marL="0" indent="0" algn="ctr">
              <a:lnSpc>
                <a:spcPts val="3275"/>
              </a:lnSpc>
              <a:spcBef>
                <a:spcPct val="0"/>
              </a:spcBef>
              <a:buFontTx/>
              <a:buNone/>
            </a:pPr>
            <a:r>
              <a:rPr lang="zh-CN" altLang="en-US" sz="2800" b="1" smtClean="0">
                <a:solidFill>
                  <a:srgbClr val="0000FF"/>
                </a:solidFill>
                <a:latin typeface="华文中宋"/>
                <a:ea typeface="华文中宋"/>
                <a:cs typeface="方正仿宋_GBK"/>
                <a:sym typeface="+mn-ea"/>
              </a:rPr>
              <a:t>强化培训，提高认识</a:t>
            </a:r>
          </a:p>
          <a:p>
            <a:pPr marL="0" indent="0" algn="ctr">
              <a:lnSpc>
                <a:spcPts val="3275"/>
              </a:lnSpc>
              <a:spcBef>
                <a:spcPct val="0"/>
              </a:spcBef>
              <a:buFontTx/>
              <a:buNone/>
            </a:pPr>
            <a:endParaRPr lang="zh-CN" altLang="en-US" sz="2800" b="1" smtClean="0">
              <a:solidFill>
                <a:srgbClr val="0000FF"/>
              </a:solidFill>
              <a:latin typeface="华文中宋"/>
              <a:ea typeface="华文中宋"/>
              <a:cs typeface="方正仿宋_GBK"/>
              <a:sym typeface="+mn-ea"/>
            </a:endParaRPr>
          </a:p>
          <a:p>
            <a:pPr marL="0" indent="0">
              <a:lnSpc>
                <a:spcPts val="3275"/>
              </a:lnSpc>
              <a:spcBef>
                <a:spcPct val="0"/>
              </a:spcBef>
              <a:buFontTx/>
              <a:buNone/>
            </a:pPr>
            <a:r>
              <a:rPr lang="zh-CN" altLang="en-US" sz="2400" b="1" smtClean="0">
                <a:solidFill>
                  <a:srgbClr val="FF0000"/>
                </a:solidFill>
                <a:latin typeface="仿宋" pitchFamily="49" charset="-122"/>
                <a:ea typeface="仿宋" pitchFamily="49" charset="-122"/>
                <a:cs typeface="方正仿宋_GBK"/>
                <a:sym typeface="+mn-ea"/>
              </a:rPr>
              <a:t>    首先抓好</a:t>
            </a:r>
            <a:r>
              <a:rPr lang="zh-CN" altLang="en-US" sz="2400" b="1" smtClean="0">
                <a:latin typeface="仿宋" pitchFamily="49" charset="-122"/>
                <a:ea typeface="仿宋" pitchFamily="49" charset="-122"/>
                <a:cs typeface="方正仿宋_GBK"/>
                <a:sym typeface="+mn-ea"/>
              </a:rPr>
              <a:t>企业第一负责人或分管负责人理论上的培训，让企业领导们清楚预案的作用和重要性，从而重视和强调这项工作。</a:t>
            </a:r>
          </a:p>
          <a:p>
            <a:pPr marL="0" indent="0">
              <a:lnSpc>
                <a:spcPts val="3275"/>
              </a:lnSpc>
              <a:spcBef>
                <a:spcPct val="0"/>
              </a:spcBef>
              <a:buFontTx/>
              <a:buNone/>
            </a:pPr>
            <a:r>
              <a:rPr lang="zh-CN" altLang="en-US" sz="2400" b="1" smtClean="0">
                <a:solidFill>
                  <a:srgbClr val="FF0000"/>
                </a:solidFill>
                <a:latin typeface="仿宋" pitchFamily="49" charset="-122"/>
                <a:ea typeface="仿宋" pitchFamily="49" charset="-122"/>
                <a:cs typeface="方正仿宋_GBK"/>
                <a:sym typeface="+mn-ea"/>
              </a:rPr>
              <a:t>    重点抓好</a:t>
            </a:r>
            <a:r>
              <a:rPr lang="zh-CN" altLang="en-US" sz="2400" b="1" smtClean="0">
                <a:latin typeface="仿宋" pitchFamily="49" charset="-122"/>
                <a:ea typeface="仿宋" pitchFamily="49" charset="-122"/>
                <a:cs typeface="方正仿宋_GBK"/>
                <a:sym typeface="+mn-ea"/>
              </a:rPr>
              <a:t>企业安全职能部门工作人员业务上的培训，让管理者明白预案的内容和要求，从而督促和抓好这项工作。</a:t>
            </a:r>
          </a:p>
          <a:p>
            <a:pPr marL="0" indent="0">
              <a:lnSpc>
                <a:spcPts val="3275"/>
              </a:lnSpc>
              <a:spcBef>
                <a:spcPct val="0"/>
              </a:spcBef>
              <a:buFontTx/>
              <a:buNone/>
            </a:pPr>
            <a:r>
              <a:rPr lang="zh-CN" altLang="en-US" sz="2400" b="1" smtClean="0">
                <a:solidFill>
                  <a:srgbClr val="FF0000"/>
                </a:solidFill>
                <a:latin typeface="仿宋" pitchFamily="49" charset="-122"/>
                <a:ea typeface="仿宋" pitchFamily="49" charset="-122"/>
                <a:cs typeface="方正仿宋_GBK"/>
                <a:sym typeface="+mn-ea"/>
              </a:rPr>
              <a:t>    必须抓好</a:t>
            </a:r>
            <a:r>
              <a:rPr lang="zh-CN" altLang="en-US" sz="2400" b="1" smtClean="0">
                <a:latin typeface="仿宋" pitchFamily="49" charset="-122"/>
                <a:ea typeface="仿宋" pitchFamily="49" charset="-122"/>
                <a:cs typeface="方正仿宋_GBK"/>
                <a:sym typeface="+mn-ea"/>
              </a:rPr>
              <a:t>企业所有人员实操上的培训，让大家认可预案的作用和重要性，从而主动参与预案的编制与实施。</a:t>
            </a:r>
            <a:endParaRPr lang="zh-CN" altLang="en-US" sz="2400" b="1" smtClean="0">
              <a:latin typeface="仿宋" pitchFamily="49" charset="-122"/>
              <a:ea typeface="仿宋"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2560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rgbClr val="FF0000"/>
                </a:solidFill>
                <a:latin typeface="叶根友毛笔行书2.0版" panose="02010601030101010101" charset="-122"/>
                <a:ea typeface="叶根友毛笔行书2.0版" panose="02010601030101010101" charset="-122"/>
              </a:rPr>
              <a:t>努力方向</a:t>
            </a:r>
          </a:p>
        </p:txBody>
      </p:sp>
      <p:pic>
        <p:nvPicPr>
          <p:cNvPr id="25604"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3" name="内容占位符 2"/>
          <p:cNvSpPr>
            <a:spLocks noGrp="1"/>
          </p:cNvSpPr>
          <p:nvPr>
            <p:ph idx="1"/>
          </p:nvPr>
        </p:nvSpPr>
        <p:spPr>
          <a:xfrm>
            <a:off x="376238" y="1304925"/>
            <a:ext cx="8555037" cy="5305425"/>
          </a:xfrm>
        </p:spPr>
        <p:txBody>
          <a:bodyPr/>
          <a:lstStyle/>
          <a:p>
            <a:pPr marL="0" indent="0">
              <a:lnSpc>
                <a:spcPts val="3575"/>
              </a:lnSpc>
              <a:spcBef>
                <a:spcPct val="0"/>
              </a:spcBef>
              <a:buFontTx/>
              <a:buNone/>
            </a:pPr>
            <a:r>
              <a:rPr lang="zh-CN" altLang="en-US" sz="2800" b="1" smtClean="0">
                <a:solidFill>
                  <a:srgbClr val="FF0000"/>
                </a:solidFill>
                <a:latin typeface="华文中宋"/>
                <a:ea typeface="华文中宋"/>
                <a:cs typeface="方正楷体_GBK"/>
                <a:sym typeface="+mn-ea"/>
              </a:rPr>
              <a:t>一、想办法让企业认知预案</a:t>
            </a:r>
          </a:p>
          <a:p>
            <a:pPr marL="0" indent="0">
              <a:lnSpc>
                <a:spcPts val="3075"/>
              </a:lnSpc>
              <a:buFontTx/>
              <a:buNone/>
            </a:pPr>
            <a:endParaRPr lang="zh-CN" altLang="en-US" sz="2200" b="1" smtClean="0">
              <a:latin typeface="华文中宋"/>
              <a:ea typeface="华文中宋"/>
              <a:cs typeface="方正楷体_GBK"/>
              <a:sym typeface="+mn-ea"/>
            </a:endParaRPr>
          </a:p>
          <a:p>
            <a:pPr marL="0" indent="0" algn="ctr">
              <a:lnSpc>
                <a:spcPts val="3275"/>
              </a:lnSpc>
              <a:buFontTx/>
              <a:buNone/>
            </a:pPr>
            <a:r>
              <a:rPr lang="zh-CN" altLang="en-US" sz="2800" b="1" smtClean="0">
                <a:solidFill>
                  <a:srgbClr val="0000FF"/>
                </a:solidFill>
                <a:latin typeface="华文中宋"/>
                <a:ea typeface="华文中宋"/>
                <a:cs typeface="方正楷体_GBK"/>
                <a:sym typeface="+mn-ea"/>
              </a:rPr>
              <a:t>加强指导，规范管理</a:t>
            </a:r>
          </a:p>
          <a:p>
            <a:pPr marL="0" indent="0" algn="ctr">
              <a:lnSpc>
                <a:spcPts val="3275"/>
              </a:lnSpc>
              <a:buFontTx/>
              <a:buNone/>
            </a:pPr>
            <a:endParaRPr lang="zh-CN" altLang="en-US" sz="2800" b="1" smtClean="0">
              <a:solidFill>
                <a:srgbClr val="0000FF"/>
              </a:solidFill>
              <a:latin typeface="华文中宋"/>
              <a:ea typeface="华文中宋"/>
              <a:cs typeface="方正楷体_GBK"/>
              <a:sym typeface="+mn-ea"/>
            </a:endParaRPr>
          </a:p>
          <a:p>
            <a:pPr marL="0" indent="0">
              <a:lnSpc>
                <a:spcPts val="3275"/>
              </a:lnSpc>
              <a:spcBef>
                <a:spcPct val="0"/>
              </a:spcBef>
              <a:buFontTx/>
              <a:buNone/>
            </a:pPr>
            <a:r>
              <a:rPr lang="zh-CN" altLang="en-US" sz="2400" b="1" smtClean="0">
                <a:latin typeface="方正仿宋_GBK"/>
                <a:ea typeface="华文中宋"/>
                <a:cs typeface="方正楷体_GBK"/>
                <a:sym typeface="+mn-ea"/>
              </a:rPr>
              <a:t>       </a:t>
            </a:r>
            <a:r>
              <a:rPr lang="zh-CN" altLang="en-US" sz="2400" b="1" smtClean="0">
                <a:solidFill>
                  <a:srgbClr val="FF0000"/>
                </a:solidFill>
                <a:latin typeface="方正仿宋_GBK"/>
                <a:ea typeface="华文中宋"/>
                <a:cs typeface="方正楷体_GBK"/>
                <a:sym typeface="+mn-ea"/>
              </a:rPr>
              <a:t>一是</a:t>
            </a:r>
            <a:r>
              <a:rPr lang="zh-CN" altLang="en-US" sz="2400" b="1" smtClean="0">
                <a:latin typeface="方正仿宋_GBK"/>
                <a:ea typeface="华文中宋"/>
                <a:cs typeface="方正楷体_GBK"/>
                <a:sym typeface="+mn-ea"/>
              </a:rPr>
              <a:t>要提高政府部门预案管理工作人员的业务水平，使其有能力去指导。</a:t>
            </a:r>
            <a:r>
              <a:rPr lang="zh-CN" altLang="en-US" sz="2400" b="1" smtClean="0">
                <a:solidFill>
                  <a:srgbClr val="FF0000"/>
                </a:solidFill>
                <a:latin typeface="方正仿宋_GBK"/>
                <a:ea typeface="华文中宋"/>
                <a:cs typeface="方正楷体_GBK"/>
                <a:sym typeface="+mn-ea"/>
              </a:rPr>
              <a:t>二是</a:t>
            </a:r>
            <a:r>
              <a:rPr lang="zh-CN" altLang="en-US" sz="2400" b="1" smtClean="0">
                <a:latin typeface="方正仿宋_GBK"/>
                <a:ea typeface="华文中宋"/>
                <a:cs typeface="方正楷体_GBK"/>
                <a:sym typeface="+mn-ea"/>
              </a:rPr>
              <a:t>要结合不同类型企业预案管理现状，我们要制定具体的指导措施，让企业认同指导有力。</a:t>
            </a:r>
            <a:r>
              <a:rPr lang="zh-CN" altLang="en-US" sz="2400" b="1" smtClean="0">
                <a:solidFill>
                  <a:srgbClr val="FF0000"/>
                </a:solidFill>
                <a:latin typeface="方正仿宋_GBK"/>
                <a:ea typeface="华文中宋"/>
                <a:cs typeface="方正楷体_GBK"/>
                <a:sym typeface="+mn-ea"/>
              </a:rPr>
              <a:t>三是</a:t>
            </a:r>
            <a:r>
              <a:rPr lang="zh-CN" altLang="en-US" sz="2400" b="1" smtClean="0">
                <a:latin typeface="方正仿宋_GBK"/>
                <a:ea typeface="华文中宋"/>
                <a:cs typeface="方正楷体_GBK"/>
                <a:sym typeface="+mn-ea"/>
              </a:rPr>
              <a:t>准备出台全市统一的预案管理工作指导指南，让大家指导有据。</a:t>
            </a:r>
            <a:endParaRPr lang="zh-CN" altLang="en-US" sz="2400" b="1" smtClean="0">
              <a:latin typeface="方正仿宋_GBK"/>
              <a:ea typeface="华文中宋"/>
              <a:cs typeface="方正楷体_GBK"/>
            </a:endParaRPr>
          </a:p>
          <a:p>
            <a:pPr marL="0" indent="0">
              <a:lnSpc>
                <a:spcPts val="3075"/>
              </a:lnSpc>
              <a:spcBef>
                <a:spcPct val="0"/>
              </a:spcBef>
              <a:buFontTx/>
              <a:buNone/>
            </a:pPr>
            <a:endParaRPr lang="zh-CN" altLang="en-US" sz="2200" b="1" smtClean="0">
              <a:latin typeface="华文中宋"/>
              <a:ea typeface="华文中宋"/>
              <a:cs typeface="方正楷体_GBK"/>
              <a:sym typeface="+mn-ea"/>
            </a:endParaRPr>
          </a:p>
          <a:p>
            <a:pPr marL="0" indent="0" algn="ctr">
              <a:lnSpc>
                <a:spcPts val="3275"/>
              </a:lnSpc>
              <a:buFontTx/>
              <a:buNone/>
            </a:pPr>
            <a:r>
              <a:rPr lang="zh-CN" altLang="en-US" sz="2800" b="1" smtClean="0">
                <a:solidFill>
                  <a:srgbClr val="0000FF"/>
                </a:solidFill>
                <a:latin typeface="华文中宋"/>
                <a:ea typeface="华文中宋"/>
                <a:cs typeface="方正楷体_GBK"/>
                <a:sym typeface="+mn-ea"/>
              </a:rPr>
              <a:t>严格执法，强力推进</a:t>
            </a:r>
            <a:endParaRPr lang="zh-CN" altLang="en-US" sz="2800" b="1" smtClean="0">
              <a:solidFill>
                <a:srgbClr val="0000FF"/>
              </a:solidFill>
              <a:latin typeface="华文中宋"/>
              <a:ea typeface="华文中宋"/>
              <a:cs typeface="方正楷体_GB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2662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rgbClr val="FF0000"/>
                </a:solidFill>
                <a:latin typeface="叶根友毛笔行书2.0版" panose="02010601030101010101" charset="-122"/>
                <a:ea typeface="叶根友毛笔行书2.0版" panose="02010601030101010101" charset="-122"/>
              </a:rPr>
              <a:t>努力方向</a:t>
            </a:r>
          </a:p>
        </p:txBody>
      </p:sp>
      <p:pic>
        <p:nvPicPr>
          <p:cNvPr id="26628"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26629" name="内容占位符 3"/>
          <p:cNvSpPr>
            <a:spLocks noGrp="1"/>
          </p:cNvSpPr>
          <p:nvPr>
            <p:ph idx="1"/>
          </p:nvPr>
        </p:nvSpPr>
        <p:spPr>
          <a:xfrm>
            <a:off x="252413" y="1293813"/>
            <a:ext cx="8647112" cy="5307012"/>
          </a:xfrm>
        </p:spPr>
        <p:txBody>
          <a:bodyPr/>
          <a:lstStyle/>
          <a:p>
            <a:pPr marL="0" indent="0">
              <a:lnSpc>
                <a:spcPts val="3275"/>
              </a:lnSpc>
              <a:spcBef>
                <a:spcPct val="0"/>
              </a:spcBef>
              <a:buFontTx/>
              <a:buNone/>
            </a:pPr>
            <a:r>
              <a:rPr lang="zh-CN" altLang="en-US" sz="2800" b="1" smtClean="0">
                <a:solidFill>
                  <a:srgbClr val="FF0000"/>
                </a:solidFill>
                <a:latin typeface="华文中宋"/>
                <a:ea typeface="华文中宋"/>
                <a:cs typeface="方正楷体_GBK"/>
                <a:sym typeface="+mn-ea"/>
              </a:rPr>
              <a:t>二、下功夫让企业编好预案</a:t>
            </a:r>
          </a:p>
          <a:p>
            <a:pPr marL="0" indent="0">
              <a:lnSpc>
                <a:spcPts val="3275"/>
              </a:lnSpc>
              <a:spcBef>
                <a:spcPct val="0"/>
              </a:spcBef>
              <a:buFontTx/>
              <a:buNone/>
            </a:pPr>
            <a:endParaRPr lang="zh-CN" altLang="en-US" sz="2800" b="1" smtClean="0">
              <a:solidFill>
                <a:srgbClr val="FF0000"/>
              </a:solidFill>
              <a:latin typeface="华文中宋"/>
              <a:ea typeface="华文中宋"/>
              <a:cs typeface="方正楷体_GBK"/>
            </a:endParaRPr>
          </a:p>
          <a:p>
            <a:pPr marL="0" indent="0">
              <a:lnSpc>
                <a:spcPts val="3275"/>
              </a:lnSpc>
              <a:spcBef>
                <a:spcPct val="0"/>
              </a:spcBef>
              <a:buFontTx/>
              <a:buNone/>
            </a:pPr>
            <a:r>
              <a:rPr lang="en-US" altLang="zh-CN" sz="2200" b="1" smtClean="0">
                <a:solidFill>
                  <a:srgbClr val="0000FF"/>
                </a:solidFill>
                <a:latin typeface="方正仿宋_GBK"/>
                <a:ea typeface="华文中宋"/>
                <a:cs typeface="方正楷体_GBK"/>
                <a:sym typeface="+mn-ea"/>
              </a:rPr>
              <a:t>1. </a:t>
            </a:r>
            <a:r>
              <a:rPr lang="zh-CN" altLang="en-US" sz="2200" b="1" smtClean="0">
                <a:solidFill>
                  <a:srgbClr val="0000FF"/>
                </a:solidFill>
                <a:latin typeface="方正仿宋_GBK"/>
                <a:ea typeface="华文中宋"/>
                <a:cs typeface="方正楷体_GBK"/>
                <a:sym typeface="+mn-ea"/>
              </a:rPr>
              <a:t>规范预案编制过程：</a:t>
            </a:r>
            <a:r>
              <a:rPr lang="zh-CN" altLang="en-US" sz="2200" b="1" smtClean="0">
                <a:latin typeface="方正仿宋_GBK"/>
                <a:ea typeface="华文中宋"/>
                <a:cs typeface="方正楷体_GBK"/>
                <a:sym typeface="+mn-ea"/>
              </a:rPr>
              <a:t>规范编制人员组成和编制程序。</a:t>
            </a:r>
            <a:endParaRPr lang="zh-CN" altLang="en-US" sz="2200" b="1" smtClean="0">
              <a:latin typeface="方正仿宋_GBK"/>
              <a:ea typeface="华文中宋"/>
              <a:cs typeface="方正楷体_GBK"/>
            </a:endParaRPr>
          </a:p>
          <a:p>
            <a:pPr marL="0" indent="0">
              <a:lnSpc>
                <a:spcPts val="3275"/>
              </a:lnSpc>
              <a:spcBef>
                <a:spcPct val="0"/>
              </a:spcBef>
              <a:buFontTx/>
              <a:buNone/>
            </a:pPr>
            <a:r>
              <a:rPr lang="en-US" altLang="zh-CN" sz="2200" b="1" smtClean="0">
                <a:solidFill>
                  <a:srgbClr val="0000FF"/>
                </a:solidFill>
                <a:latin typeface="方正仿宋_GBK"/>
                <a:ea typeface="华文中宋"/>
                <a:cs typeface="方正楷体_GBK"/>
                <a:sym typeface="+mn-ea"/>
              </a:rPr>
              <a:t>2. 强抓应急职责分工：</a:t>
            </a:r>
            <a:r>
              <a:rPr lang="zh-CN" altLang="en-US" sz="2200" b="1" smtClean="0">
                <a:latin typeface="方正仿宋_GBK"/>
                <a:ea typeface="华文中宋"/>
                <a:cs typeface="方正楷体_GBK"/>
                <a:sym typeface="+mn-ea"/>
              </a:rPr>
              <a:t>要求企业领导要组织召开专题会议，研究讨论并形成会议纪要；平战结合，合理安排和定位各部门各岗位应急职能职责；划清职能职责边界，避免互相推诿情况；规范响应程序和级别，避免盲目施救和救援迟缓；按照分工强化训练，避免望而生畏。</a:t>
            </a:r>
            <a:endParaRPr lang="zh-CN" altLang="en-US" sz="2200" b="1" smtClean="0">
              <a:latin typeface="方正仿宋_GBK"/>
              <a:ea typeface="华文中宋"/>
              <a:cs typeface="方正楷体_GBK"/>
            </a:endParaRPr>
          </a:p>
          <a:p>
            <a:pPr marL="0" indent="0">
              <a:lnSpc>
                <a:spcPts val="3275"/>
              </a:lnSpc>
              <a:spcBef>
                <a:spcPct val="0"/>
              </a:spcBef>
              <a:buFontTx/>
              <a:buNone/>
            </a:pPr>
            <a:r>
              <a:rPr lang="en-US" altLang="zh-CN" sz="2200" b="1" smtClean="0">
                <a:solidFill>
                  <a:srgbClr val="0000FF"/>
                </a:solidFill>
                <a:latin typeface="方正仿宋_GBK"/>
                <a:ea typeface="华文中宋"/>
                <a:cs typeface="方正楷体_GBK"/>
                <a:sym typeface="+mn-ea"/>
              </a:rPr>
              <a:t>3. 强推情景构建工作：</a:t>
            </a:r>
            <a:r>
              <a:rPr lang="zh-CN" altLang="en-US" sz="2200" b="1" smtClean="0">
                <a:solidFill>
                  <a:srgbClr val="FF00FF"/>
                </a:solidFill>
                <a:latin typeface="方正仿宋_GBK"/>
                <a:ea typeface="华文中宋"/>
                <a:cs typeface="方正楷体_GBK"/>
                <a:sym typeface="+mn-ea"/>
              </a:rPr>
              <a:t>设定情景。</a:t>
            </a:r>
            <a:r>
              <a:rPr lang="zh-CN" altLang="en-US" sz="2200" b="1" smtClean="0">
                <a:latin typeface="方正仿宋_GBK"/>
                <a:ea typeface="华文中宋"/>
                <a:cs typeface="方正楷体_GBK"/>
                <a:sym typeface="+mn-ea"/>
              </a:rPr>
              <a:t>根据风险评估结果，拟定“任务清单”。</a:t>
            </a:r>
            <a:r>
              <a:rPr lang="zh-CN" altLang="en-US" sz="2200" b="1" smtClean="0">
                <a:solidFill>
                  <a:srgbClr val="FF00FF"/>
                </a:solidFill>
                <a:latin typeface="方正仿宋_GBK"/>
                <a:ea typeface="华文中宋"/>
                <a:cs typeface="方正楷体_GBK"/>
                <a:sym typeface="+mn-ea"/>
              </a:rPr>
              <a:t>制定响应策略。</a:t>
            </a:r>
            <a:r>
              <a:rPr lang="zh-CN" altLang="en-US" sz="2200" b="1" smtClean="0">
                <a:latin typeface="方正仿宋_GBK"/>
                <a:ea typeface="华文中宋"/>
                <a:cs typeface="方正楷体_GBK"/>
                <a:sym typeface="+mn-ea"/>
              </a:rPr>
              <a:t>按照“任务清单”，明确防控重点，明确每一个岗位关键的处置措施和步骤，直接到人、到设备；</a:t>
            </a:r>
            <a:r>
              <a:rPr lang="zh-CN" altLang="en-US" sz="2200" b="1" smtClean="0">
                <a:solidFill>
                  <a:srgbClr val="FF00FF"/>
                </a:solidFill>
                <a:latin typeface="方正仿宋_GBK"/>
                <a:ea typeface="华文中宋"/>
                <a:cs typeface="方正楷体_GBK"/>
                <a:sym typeface="+mn-ea"/>
              </a:rPr>
              <a:t>实施计划。</a:t>
            </a:r>
            <a:r>
              <a:rPr lang="zh-CN" altLang="en-US" sz="2200" b="1" smtClean="0">
                <a:latin typeface="方正仿宋_GBK"/>
                <a:ea typeface="华文中宋"/>
                <a:cs typeface="方正楷体_GBK"/>
                <a:sym typeface="+mn-ea"/>
              </a:rPr>
              <a:t>要开展研讨与推演，制定实战型的演练科目并组织实施。</a:t>
            </a:r>
            <a:r>
              <a:rPr lang="zh-CN" altLang="en-US" sz="2200" b="1" smtClean="0">
                <a:solidFill>
                  <a:srgbClr val="FF00FF"/>
                </a:solidFill>
                <a:latin typeface="方正仿宋_GBK"/>
                <a:ea typeface="华文中宋"/>
                <a:cs typeface="方正楷体_GBK"/>
                <a:sym typeface="+mn-ea"/>
              </a:rPr>
              <a:t>应急准备。</a:t>
            </a:r>
            <a:r>
              <a:rPr lang="zh-CN" altLang="en-US" sz="2200" b="1" smtClean="0">
                <a:latin typeface="方正仿宋_GBK"/>
                <a:ea typeface="华文中宋"/>
                <a:cs typeface="方正楷体_GBK"/>
                <a:sym typeface="+mn-ea"/>
              </a:rPr>
              <a:t>根据情景，合理优先安排和部署应急资源的配备。</a:t>
            </a:r>
            <a:endParaRPr lang="zh-CN" altLang="en-US" sz="2200" b="1" smtClean="0">
              <a:latin typeface="方正仿宋_GBK"/>
              <a:ea typeface="华文中宋"/>
              <a:cs typeface="方正楷体_GBK"/>
            </a:endParaRPr>
          </a:p>
          <a:p>
            <a:pPr marL="0" indent="0">
              <a:lnSpc>
                <a:spcPts val="2700"/>
              </a:lnSpc>
              <a:spcBef>
                <a:spcPct val="0"/>
              </a:spcBef>
              <a:buFontTx/>
              <a:buNone/>
            </a:pPr>
            <a:endParaRPr lang="zh-CN" altLang="en-US" sz="2200" b="1" smtClean="0">
              <a:latin typeface="方正仿宋_GBK"/>
              <a:ea typeface="华文中宋"/>
              <a:cs typeface="方正楷体_GB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2765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rgbClr val="FF0000"/>
                </a:solidFill>
                <a:latin typeface="叶根友毛笔行书2.0版" panose="02010601030101010101" charset="-122"/>
                <a:ea typeface="叶根友毛笔行书2.0版" panose="02010601030101010101" charset="-122"/>
              </a:rPr>
              <a:t>努力方向</a:t>
            </a:r>
          </a:p>
        </p:txBody>
      </p:sp>
      <p:pic>
        <p:nvPicPr>
          <p:cNvPr id="27652"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27653" name="内容占位符 3"/>
          <p:cNvSpPr>
            <a:spLocks noGrp="1"/>
          </p:cNvSpPr>
          <p:nvPr>
            <p:ph idx="1"/>
          </p:nvPr>
        </p:nvSpPr>
        <p:spPr>
          <a:xfrm>
            <a:off x="247650" y="1806575"/>
            <a:ext cx="8648700" cy="4329113"/>
          </a:xfrm>
        </p:spPr>
        <p:txBody>
          <a:bodyPr/>
          <a:lstStyle/>
          <a:p>
            <a:pPr marL="0" indent="0">
              <a:lnSpc>
                <a:spcPts val="3263"/>
              </a:lnSpc>
              <a:spcBef>
                <a:spcPct val="0"/>
              </a:spcBef>
              <a:buFontTx/>
              <a:buNone/>
            </a:pPr>
            <a:r>
              <a:rPr lang="zh-CN" altLang="en-US" sz="2800" b="1" smtClean="0">
                <a:solidFill>
                  <a:srgbClr val="FF0000"/>
                </a:solidFill>
                <a:latin typeface="华文中宋"/>
                <a:ea typeface="华文中宋"/>
                <a:cs typeface="方正楷体_GBK"/>
                <a:sym typeface="+mn-ea"/>
              </a:rPr>
              <a:t>二、下功夫让企业编好预案</a:t>
            </a:r>
            <a:endParaRPr lang="zh-CN" altLang="en-US" sz="2800" b="1" smtClean="0">
              <a:solidFill>
                <a:srgbClr val="FF0000"/>
              </a:solidFill>
              <a:latin typeface="华文中宋"/>
              <a:ea typeface="华文中宋"/>
              <a:cs typeface="方正楷体_GBK"/>
            </a:endParaRPr>
          </a:p>
          <a:p>
            <a:pPr marL="0" indent="0">
              <a:lnSpc>
                <a:spcPts val="3263"/>
              </a:lnSpc>
              <a:spcBef>
                <a:spcPct val="0"/>
              </a:spcBef>
              <a:buFontTx/>
              <a:buNone/>
            </a:pPr>
            <a:endParaRPr lang="en-US" altLang="zh-CN" sz="1800" b="1" smtClean="0">
              <a:latin typeface="华文中宋"/>
              <a:ea typeface="华文中宋"/>
              <a:cs typeface="方正仿宋_GBK"/>
              <a:sym typeface="+mn-ea"/>
            </a:endParaRPr>
          </a:p>
          <a:p>
            <a:pPr marL="0" indent="0">
              <a:lnSpc>
                <a:spcPts val="3263"/>
              </a:lnSpc>
              <a:spcBef>
                <a:spcPct val="0"/>
              </a:spcBef>
              <a:buFontTx/>
              <a:buNone/>
            </a:pPr>
            <a:r>
              <a:rPr lang="en-US" altLang="zh-CN" sz="2400" b="1" smtClean="0">
                <a:solidFill>
                  <a:srgbClr val="0000FF"/>
                </a:solidFill>
                <a:latin typeface="方正仿宋_GBK"/>
                <a:ea typeface="方正仿宋_GBK"/>
                <a:cs typeface="方正仿宋_GBK"/>
                <a:sym typeface="+mn-ea"/>
              </a:rPr>
              <a:t>4. </a:t>
            </a:r>
            <a:r>
              <a:rPr lang="zh-CN" altLang="en-US" sz="2400" b="1" smtClean="0">
                <a:solidFill>
                  <a:srgbClr val="0000FF"/>
                </a:solidFill>
                <a:latin typeface="方正仿宋_GBK"/>
                <a:ea typeface="方正仿宋_GBK"/>
                <a:cs typeface="方正仿宋_GBK"/>
                <a:sym typeface="+mn-ea"/>
              </a:rPr>
              <a:t>强化应急保障落地：</a:t>
            </a:r>
            <a:r>
              <a:rPr lang="zh-CN" altLang="en-US" sz="2400" b="1" smtClean="0">
                <a:latin typeface="方正仿宋_GBK"/>
                <a:ea typeface="方正仿宋_GBK"/>
                <a:cs typeface="方正仿宋_GBK"/>
                <a:sym typeface="+mn-ea"/>
              </a:rPr>
              <a:t>一是出台企业应急保障基本装备配备标准并严格执行。二是明确应急管理经费提取标准，</a:t>
            </a:r>
            <a:r>
              <a:rPr lang="zh-CN" altLang="en-US" sz="2400" b="1" smtClean="0">
                <a:solidFill>
                  <a:srgbClr val="FF0000"/>
                </a:solidFill>
                <a:latin typeface="方正仿宋_GBK"/>
                <a:ea typeface="方正仿宋_GBK"/>
                <a:cs typeface="方正仿宋_GBK"/>
                <a:sym typeface="+mn-ea"/>
              </a:rPr>
              <a:t>与“三同时”和许可挂钩。</a:t>
            </a:r>
            <a:r>
              <a:rPr lang="zh-CN" altLang="en-US" sz="2400" b="1" smtClean="0">
                <a:latin typeface="方正仿宋_GBK"/>
                <a:ea typeface="方正仿宋_GBK"/>
                <a:cs typeface="方正仿宋_GBK"/>
                <a:sym typeface="+mn-ea"/>
              </a:rPr>
              <a:t>三是严格执法，高限处罚。</a:t>
            </a:r>
            <a:endParaRPr lang="zh-CN" altLang="en-US" sz="2400" b="1" smtClean="0">
              <a:latin typeface="方正仿宋_GBK"/>
              <a:ea typeface="方正仿宋_GBK"/>
              <a:cs typeface="方正仿宋_GBK"/>
            </a:endParaRPr>
          </a:p>
          <a:p>
            <a:pPr marL="0" indent="0">
              <a:lnSpc>
                <a:spcPts val="3263"/>
              </a:lnSpc>
              <a:spcBef>
                <a:spcPct val="0"/>
              </a:spcBef>
              <a:buFontTx/>
              <a:buNone/>
            </a:pPr>
            <a:r>
              <a:rPr lang="en-US" altLang="zh-CN" sz="2400" b="1" smtClean="0">
                <a:solidFill>
                  <a:srgbClr val="0000FF"/>
                </a:solidFill>
                <a:latin typeface="方正仿宋_GBK"/>
                <a:ea typeface="方正仿宋_GBK"/>
                <a:cs typeface="方正仿宋_GBK"/>
                <a:sym typeface="+mn-ea"/>
              </a:rPr>
              <a:t>5. 严把评审论证质量：</a:t>
            </a:r>
            <a:r>
              <a:rPr lang="zh-CN" altLang="en-US" sz="2400" b="1" smtClean="0">
                <a:latin typeface="方正仿宋_GBK"/>
                <a:ea typeface="方正仿宋_GBK"/>
                <a:cs typeface="方正仿宋_GBK"/>
                <a:sym typeface="+mn-ea"/>
              </a:rPr>
              <a:t>一是严把专家资质关口。二是严格考核专家评审行为，实行淘汰机制。三是加强企业论证监督，把企业内部论证资料作为外部评审材料之一。四是建立通报制度，针对专家、企业预案工作行为全市通报，形成相互监督、相互制约态势。</a:t>
            </a:r>
            <a:endParaRPr lang="zh-CN" altLang="en-US" sz="2400" b="1" smtClean="0">
              <a:latin typeface="方正仿宋_GBK"/>
              <a:ea typeface="方正仿宋_GBK"/>
              <a:cs typeface="方正仿宋_GB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2867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rgbClr val="FF0000"/>
                </a:solidFill>
                <a:latin typeface="叶根友毛笔行书2.0版" panose="02010601030101010101" charset="-122"/>
                <a:ea typeface="叶根友毛笔行书2.0版" panose="02010601030101010101" charset="-122"/>
              </a:rPr>
              <a:t>努力方向</a:t>
            </a:r>
          </a:p>
        </p:txBody>
      </p:sp>
      <p:pic>
        <p:nvPicPr>
          <p:cNvPr id="28676"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28677" name="文本框 2"/>
          <p:cNvSpPr txBox="1">
            <a:spLocks noChangeArrowheads="1"/>
          </p:cNvSpPr>
          <p:nvPr/>
        </p:nvSpPr>
        <p:spPr bwMode="auto">
          <a:xfrm>
            <a:off x="471488" y="1311275"/>
            <a:ext cx="8201025" cy="5526088"/>
          </a:xfrm>
          <a:prstGeom prst="rect">
            <a:avLst/>
          </a:prstGeom>
          <a:noFill/>
          <a:ln w="9525">
            <a:noFill/>
            <a:miter lim="800000"/>
            <a:headEnd/>
            <a:tailEnd/>
          </a:ln>
        </p:spPr>
        <p:txBody>
          <a:bodyPr>
            <a:spAutoFit/>
          </a:bodyPr>
          <a:lstStyle/>
          <a:p>
            <a:pPr>
              <a:lnSpc>
                <a:spcPts val="3263"/>
              </a:lnSpc>
            </a:pPr>
            <a:r>
              <a:rPr lang="zh-CN" altLang="en-US" sz="2800" b="1">
                <a:solidFill>
                  <a:srgbClr val="FF0000"/>
                </a:solidFill>
                <a:latin typeface="华文中宋"/>
                <a:ea typeface="华文中宋"/>
                <a:cs typeface="方正楷体_GBK"/>
                <a:sym typeface="+mn-ea"/>
              </a:rPr>
              <a:t>三、出招数让企业用好预案</a:t>
            </a:r>
          </a:p>
          <a:p>
            <a:pPr>
              <a:lnSpc>
                <a:spcPts val="3263"/>
              </a:lnSpc>
            </a:pPr>
            <a:endParaRPr lang="zh-CN" altLang="en-US" sz="2800" b="1">
              <a:solidFill>
                <a:srgbClr val="FF0000"/>
              </a:solidFill>
              <a:latin typeface="华文中宋"/>
              <a:ea typeface="华文中宋"/>
              <a:cs typeface="方正楷体_GBK"/>
            </a:endParaRPr>
          </a:p>
          <a:p>
            <a:pPr>
              <a:lnSpc>
                <a:spcPts val="3263"/>
              </a:lnSpc>
            </a:pPr>
            <a:r>
              <a:rPr lang="zh-CN" altLang="en-US" sz="2200" b="1">
                <a:solidFill>
                  <a:srgbClr val="0000FF"/>
                </a:solidFill>
                <a:latin typeface="方正仿宋_GBK"/>
                <a:ea typeface="方正仿宋_GBK"/>
                <a:cs typeface="方正楷体_GBK"/>
                <a:sym typeface="+mn-ea"/>
              </a:rPr>
              <a:t>1. 调动预案编制积极性：</a:t>
            </a:r>
            <a:r>
              <a:rPr lang="zh-CN" altLang="en-US" sz="2200" b="1">
                <a:latin typeface="方正仿宋_GBK"/>
                <a:ea typeface="方正仿宋_GBK"/>
                <a:cs typeface="方正楷体_GBK"/>
                <a:sym typeface="+mn-ea"/>
              </a:rPr>
              <a:t>一是进一步沥青“三化”具体操作内容、方法和步骤，发予企业参考让其易懂易学。二是加强预案编制指导，制作统一指导课件，教会区县，深入企业。</a:t>
            </a:r>
            <a:r>
              <a:rPr lang="zh-CN" altLang="en-US" sz="2200" b="1">
                <a:solidFill>
                  <a:srgbClr val="FF0000"/>
                </a:solidFill>
                <a:latin typeface="方正仿宋_GBK"/>
                <a:ea typeface="方正仿宋_GBK"/>
                <a:cs typeface="方正楷体_GBK"/>
                <a:sym typeface="+mn-ea"/>
              </a:rPr>
              <a:t>三是按照志愿报名参与原则，建立辖区企业预案管理爱好者群（或班），不定期探讨研究相关课题。四是建立激励机制，推荐群员或班员作为预案培训教员，并推向全市。</a:t>
            </a:r>
          </a:p>
          <a:p>
            <a:pPr>
              <a:lnSpc>
                <a:spcPts val="3263"/>
              </a:lnSpc>
            </a:pPr>
            <a:r>
              <a:rPr lang="zh-CN" altLang="en-US" sz="2200" b="1">
                <a:solidFill>
                  <a:srgbClr val="0000FF"/>
                </a:solidFill>
                <a:latin typeface="方正仿宋_GBK"/>
                <a:ea typeface="方正仿宋_GBK"/>
                <a:cs typeface="方正楷体_GBK"/>
                <a:sym typeface="+mn-ea"/>
              </a:rPr>
              <a:t>2. 降低预案应用难度：</a:t>
            </a:r>
            <a:r>
              <a:rPr lang="zh-CN" altLang="en-US" sz="2200" b="1">
                <a:latin typeface="方正仿宋_GBK"/>
                <a:ea typeface="方正仿宋_GBK"/>
                <a:cs typeface="方正楷体_GBK"/>
                <a:sym typeface="+mn-ea"/>
              </a:rPr>
              <a:t>一是优化处置卡“模板”，打造好“明星片”和“傻瓜相机”式的简版预案，变书为卡。二是大力提倡企业全员参与，变执行者为规则的制定者。三是建立优化完善机制，我的岗位我做主，让预案时时能够更新和处于“激活”状态。</a:t>
            </a:r>
            <a:endParaRPr lang="zh-CN" altLang="en-US" sz="2200" b="1">
              <a:latin typeface="方正仿宋_GBK"/>
              <a:ea typeface="方正仿宋_GBK"/>
              <a:cs typeface="方正楷体_GBK"/>
            </a:endParaRPr>
          </a:p>
          <a:p>
            <a:pPr>
              <a:lnSpc>
                <a:spcPts val="3263"/>
              </a:lnSpc>
            </a:pPr>
            <a:endParaRPr lang="zh-CN" altLang="en-US" sz="2200" b="1">
              <a:latin typeface="方正仿宋_GBK"/>
              <a:ea typeface="方正仿宋_GBK"/>
              <a:cs typeface="方正仿宋_GB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2969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rgbClr val="FF0000"/>
                </a:solidFill>
                <a:latin typeface="叶根友毛笔行书2.0版" panose="02010601030101010101" charset="-122"/>
                <a:ea typeface="叶根友毛笔行书2.0版" panose="02010601030101010101" charset="-122"/>
              </a:rPr>
              <a:t>努力方向</a:t>
            </a:r>
          </a:p>
        </p:txBody>
      </p:sp>
      <p:pic>
        <p:nvPicPr>
          <p:cNvPr id="29700"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29701" name="文本框 2"/>
          <p:cNvSpPr txBox="1">
            <a:spLocks noChangeArrowheads="1"/>
          </p:cNvSpPr>
          <p:nvPr/>
        </p:nvSpPr>
        <p:spPr bwMode="auto">
          <a:xfrm>
            <a:off x="622300" y="1665288"/>
            <a:ext cx="7899400" cy="3854450"/>
          </a:xfrm>
          <a:prstGeom prst="rect">
            <a:avLst/>
          </a:prstGeom>
          <a:noFill/>
          <a:ln w="9525">
            <a:noFill/>
            <a:miter lim="800000"/>
            <a:headEnd/>
            <a:tailEnd/>
          </a:ln>
        </p:spPr>
        <p:txBody>
          <a:bodyPr>
            <a:spAutoFit/>
          </a:bodyPr>
          <a:lstStyle/>
          <a:p>
            <a:pPr>
              <a:lnSpc>
                <a:spcPts val="3263"/>
              </a:lnSpc>
            </a:pPr>
            <a:r>
              <a:rPr lang="zh-CN" altLang="en-US" sz="2800" b="1">
                <a:solidFill>
                  <a:srgbClr val="FF0000"/>
                </a:solidFill>
                <a:latin typeface="华文中宋"/>
                <a:ea typeface="华文中宋"/>
                <a:cs typeface="方正楷体_GBK"/>
                <a:sym typeface="+mn-ea"/>
              </a:rPr>
              <a:t>三、出绝招让企业用好预案</a:t>
            </a:r>
            <a:endParaRPr lang="zh-CN" altLang="en-US" sz="2800" b="1">
              <a:solidFill>
                <a:srgbClr val="FF0000"/>
              </a:solidFill>
              <a:latin typeface="华文中宋"/>
              <a:ea typeface="华文中宋"/>
              <a:cs typeface="方正楷体_GBK"/>
            </a:endParaRPr>
          </a:p>
          <a:p>
            <a:pPr>
              <a:lnSpc>
                <a:spcPts val="3263"/>
              </a:lnSpc>
            </a:pPr>
            <a:endParaRPr lang="zh-CN" altLang="en-US" b="1">
              <a:latin typeface="华文中宋"/>
              <a:ea typeface="华文中宋"/>
              <a:cs typeface="方正楷体_GBK"/>
              <a:sym typeface="+mn-ea"/>
            </a:endParaRPr>
          </a:p>
          <a:p>
            <a:pPr>
              <a:lnSpc>
                <a:spcPts val="3263"/>
              </a:lnSpc>
            </a:pPr>
            <a:r>
              <a:rPr lang="zh-CN" altLang="en-US" sz="2400" b="1">
                <a:solidFill>
                  <a:srgbClr val="0000FF"/>
                </a:solidFill>
                <a:latin typeface="方正仿宋_GBK"/>
                <a:ea typeface="方正仿宋_GBK"/>
                <a:cs typeface="方正楷体_GBK"/>
                <a:sym typeface="+mn-ea"/>
              </a:rPr>
              <a:t>3. 固化预案检验方法：</a:t>
            </a:r>
            <a:r>
              <a:rPr lang="zh-CN" altLang="en-US" sz="2400" b="1">
                <a:latin typeface="方正仿宋_GBK"/>
                <a:ea typeface="方正仿宋_GBK"/>
                <a:cs typeface="方正楷体_GBK"/>
                <a:sym typeface="+mn-ea"/>
              </a:rPr>
              <a:t>一是积极倡导预案与培训、预案与演练“同看一本书，同唱一台戏”。二是相对固定部门与岗位职能职责。三是制定培训演练年度计划并实施。</a:t>
            </a:r>
            <a:endParaRPr lang="zh-CN" altLang="en-US" sz="2400" b="1">
              <a:latin typeface="方正仿宋_GBK"/>
              <a:ea typeface="方正仿宋_GBK"/>
              <a:cs typeface="方正楷体_GBK"/>
            </a:endParaRPr>
          </a:p>
          <a:p>
            <a:pPr>
              <a:lnSpc>
                <a:spcPts val="3263"/>
              </a:lnSpc>
            </a:pPr>
            <a:r>
              <a:rPr lang="zh-CN" altLang="en-US" sz="2400" b="1">
                <a:solidFill>
                  <a:srgbClr val="0000FF"/>
                </a:solidFill>
                <a:latin typeface="方正仿宋_GBK"/>
                <a:ea typeface="方正仿宋_GBK"/>
                <a:cs typeface="方正楷体_GBK"/>
                <a:sym typeface="+mn-ea"/>
              </a:rPr>
              <a:t>4. 保证预案实施效果：</a:t>
            </a:r>
            <a:r>
              <a:rPr lang="zh-CN" altLang="en-US" sz="2400" b="1">
                <a:latin typeface="方正仿宋_GBK"/>
                <a:ea typeface="方正仿宋_GBK"/>
                <a:cs typeface="方正楷体_GBK"/>
                <a:sym typeface="+mn-ea"/>
              </a:rPr>
              <a:t>一是明确企业主要负责人为预案管理第一责任人并严格考核其履职情况。二是强化企业所有员工为岗位责任人，严格考核和奖惩。三是准备出台重庆市预案管理实施指南或办法，实现标准和规范化管理。</a:t>
            </a:r>
            <a:endParaRPr lang="zh-CN" altLang="en-US" sz="2400" b="1">
              <a:latin typeface="方正仿宋_GBK"/>
              <a:ea typeface="方正仿宋_GBK"/>
              <a:cs typeface="方正仿宋_GB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3072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2615799" y="251274"/>
            <a:ext cx="3474720" cy="70675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4000" b="1" spc="300" dirty="0">
                <a:ln w="11430"/>
                <a:solidFill>
                  <a:srgbClr val="0000FF"/>
                </a:solidFill>
                <a:latin typeface="叶根友毛笔行书2.0版" panose="02010601030101010101" charset="-122"/>
                <a:ea typeface="叶根友毛笔行书2.0版" panose="02010601030101010101" charset="-122"/>
              </a:rPr>
              <a:t>预案优化思路</a:t>
            </a:r>
          </a:p>
        </p:txBody>
      </p:sp>
      <p:pic>
        <p:nvPicPr>
          <p:cNvPr id="30724"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30725" name="文本框 1"/>
          <p:cNvSpPr txBox="1">
            <a:spLocks noChangeArrowheads="1"/>
          </p:cNvSpPr>
          <p:nvPr/>
        </p:nvSpPr>
        <p:spPr bwMode="auto">
          <a:xfrm>
            <a:off x="1311275" y="2001838"/>
            <a:ext cx="6521450" cy="3584575"/>
          </a:xfrm>
          <a:prstGeom prst="rect">
            <a:avLst/>
          </a:prstGeom>
          <a:noFill/>
          <a:ln w="9525">
            <a:noFill/>
            <a:miter lim="800000"/>
            <a:headEnd/>
            <a:tailEnd/>
          </a:ln>
        </p:spPr>
        <p:txBody>
          <a:bodyPr>
            <a:spAutoFit/>
          </a:bodyPr>
          <a:lstStyle/>
          <a:p>
            <a:pPr>
              <a:lnSpc>
                <a:spcPts val="4063"/>
              </a:lnSpc>
            </a:pPr>
            <a:r>
              <a:rPr lang="zh-CN" altLang="en-US" sz="2800" b="1">
                <a:solidFill>
                  <a:srgbClr val="FF0000"/>
                </a:solidFill>
                <a:latin typeface="华文中宋"/>
                <a:ea typeface="华文中宋"/>
                <a:cs typeface="华文中宋"/>
              </a:rPr>
              <a:t>两个方面：</a:t>
            </a:r>
          </a:p>
          <a:p>
            <a:pPr algn="ctr">
              <a:lnSpc>
                <a:spcPts val="4063"/>
              </a:lnSpc>
            </a:pPr>
            <a:r>
              <a:rPr lang="zh-CN" altLang="en-US" sz="2400" b="1">
                <a:solidFill>
                  <a:srgbClr val="0000FF"/>
                </a:solidFill>
                <a:latin typeface="方正仿宋_GBK"/>
                <a:ea typeface="方正仿宋_GBK"/>
                <a:cs typeface="方正仿宋_GBK"/>
              </a:rPr>
              <a:t>一是预案体系的优化；</a:t>
            </a:r>
          </a:p>
          <a:p>
            <a:pPr algn="ctr">
              <a:lnSpc>
                <a:spcPts val="4063"/>
              </a:lnSpc>
            </a:pPr>
            <a:r>
              <a:rPr lang="zh-CN" altLang="en-US" sz="2400" b="1">
                <a:solidFill>
                  <a:srgbClr val="0000FF"/>
                </a:solidFill>
                <a:latin typeface="方正仿宋_GBK"/>
                <a:ea typeface="方正仿宋_GBK"/>
                <a:cs typeface="方正仿宋_GBK"/>
              </a:rPr>
              <a:t>二是预案内容的优化。</a:t>
            </a:r>
          </a:p>
          <a:p>
            <a:pPr>
              <a:lnSpc>
                <a:spcPts val="4063"/>
              </a:lnSpc>
            </a:pPr>
            <a:endParaRPr lang="zh-CN" altLang="en-US" sz="2400" b="1">
              <a:solidFill>
                <a:srgbClr val="0000FF"/>
              </a:solidFill>
              <a:latin typeface="方正仿宋_GBK"/>
              <a:ea typeface="方正仿宋_GBK"/>
              <a:cs typeface="方正仿宋_GBK"/>
              <a:sym typeface="+mn-ea"/>
            </a:endParaRPr>
          </a:p>
          <a:p>
            <a:pPr>
              <a:lnSpc>
                <a:spcPts val="4063"/>
              </a:lnSpc>
            </a:pPr>
            <a:r>
              <a:rPr lang="en-US" altLang="zh-CN" sz="2400" b="1">
                <a:solidFill>
                  <a:srgbClr val="0000FF"/>
                </a:solidFill>
                <a:latin typeface="方正仿宋_GBK"/>
                <a:ea typeface="方正仿宋_GBK"/>
                <a:cs typeface="方正仿宋_GBK"/>
                <a:sym typeface="+mn-ea"/>
              </a:rPr>
              <a:t>1. </a:t>
            </a:r>
            <a:r>
              <a:rPr lang="zh-CN" altLang="en-US" sz="2400" b="1">
                <a:solidFill>
                  <a:srgbClr val="0000FF"/>
                </a:solidFill>
                <a:latin typeface="方正仿宋_GBK"/>
                <a:ea typeface="方正仿宋_GBK"/>
                <a:cs typeface="方正仿宋_GBK"/>
                <a:sym typeface="+mn-ea"/>
              </a:rPr>
              <a:t>预案体系的优化：</a:t>
            </a:r>
            <a:r>
              <a:rPr lang="zh-CN" altLang="en-US" sz="2400" b="1">
                <a:latin typeface="方正仿宋_GBK"/>
                <a:ea typeface="方正仿宋_GBK"/>
                <a:cs typeface="方正仿宋_GBK"/>
                <a:sym typeface="+mn-ea"/>
              </a:rPr>
              <a:t>理顺不同类型企业预案体系，避免所有企业预案体系千篇一律。</a:t>
            </a:r>
            <a:endParaRPr lang="zh-CN" altLang="en-US" sz="2400" b="1">
              <a:latin typeface="方正仿宋_GBK"/>
              <a:ea typeface="方正仿宋_GBK"/>
              <a:cs typeface="方正仿宋_GBK"/>
            </a:endParaRPr>
          </a:p>
          <a:p>
            <a:endParaRPr lang="zh-CN" altLang="en-US" sz="2400" b="1">
              <a:latin typeface="方正仿宋_GBK"/>
              <a:ea typeface="方正仿宋_GBK"/>
              <a:cs typeface="方正仿宋_GB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3174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2615799" y="251274"/>
            <a:ext cx="3474720" cy="70675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4000" b="1" spc="300" dirty="0">
                <a:ln w="11430"/>
                <a:solidFill>
                  <a:srgbClr val="0000FF"/>
                </a:solidFill>
                <a:latin typeface="叶根友毛笔行书2.0版" panose="02010601030101010101" charset="-122"/>
                <a:ea typeface="叶根友毛笔行书2.0版" panose="02010601030101010101" charset="-122"/>
              </a:rPr>
              <a:t>预案优化思路</a:t>
            </a:r>
          </a:p>
        </p:txBody>
      </p:sp>
      <p:pic>
        <p:nvPicPr>
          <p:cNvPr id="31748"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31749" name="内容占位符 2"/>
          <p:cNvSpPr>
            <a:spLocks noGrp="1"/>
          </p:cNvSpPr>
          <p:nvPr>
            <p:ph idx="1"/>
          </p:nvPr>
        </p:nvSpPr>
        <p:spPr>
          <a:xfrm>
            <a:off x="720725" y="2201863"/>
            <a:ext cx="7620000" cy="4410075"/>
          </a:xfrm>
        </p:spPr>
        <p:txBody>
          <a:bodyPr/>
          <a:lstStyle/>
          <a:p>
            <a:pPr marL="0" indent="0">
              <a:buFontTx/>
              <a:buNone/>
            </a:pPr>
            <a:r>
              <a:rPr lang="zh-CN" altLang="zh-CN" sz="2400" b="1" smtClean="0">
                <a:solidFill>
                  <a:srgbClr val="0000FF"/>
                </a:solidFill>
                <a:latin typeface="方正仿宋_GBK"/>
                <a:ea typeface="方正仿宋_GBK"/>
                <a:cs typeface="方正仿宋_GBK"/>
                <a:sym typeface="+mn-ea"/>
              </a:rPr>
              <a:t>综合应急预案要求</a:t>
            </a:r>
          </a:p>
          <a:p>
            <a:pPr marL="0" indent="0">
              <a:buFontTx/>
              <a:buNone/>
            </a:pPr>
            <a:r>
              <a:rPr lang="zh-CN" altLang="zh-CN" sz="2400" b="1" smtClean="0">
                <a:latin typeface="方正仿宋_GBK"/>
                <a:ea typeface="方正仿宋_GBK"/>
                <a:cs typeface="方正仿宋_GBK"/>
                <a:sym typeface="+mn-ea"/>
              </a:rPr>
              <a:t>简明化</a:t>
            </a:r>
            <a:r>
              <a:rPr lang="zh-CN" altLang="en-US" sz="2400" b="1" smtClean="0">
                <a:latin typeface="方正仿宋_GBK"/>
                <a:ea typeface="方正仿宋_GBK"/>
                <a:cs typeface="方正仿宋_GBK"/>
                <a:sym typeface="+mn-ea"/>
              </a:rPr>
              <a:t>：简单、明了、图表、流程……。</a:t>
            </a:r>
            <a:endParaRPr lang="en-US" altLang="zh-CN" sz="2400" b="1" smtClean="0">
              <a:latin typeface="方正仿宋_GBK"/>
              <a:ea typeface="方正仿宋_GBK"/>
              <a:cs typeface="方正仿宋_GBK"/>
            </a:endParaRPr>
          </a:p>
          <a:p>
            <a:pPr marL="0" indent="0">
              <a:buFontTx/>
              <a:buNone/>
            </a:pPr>
            <a:r>
              <a:rPr lang="zh-CN" altLang="zh-CN" sz="2400" b="1" smtClean="0">
                <a:latin typeface="方正仿宋_GBK"/>
                <a:ea typeface="方正仿宋_GBK"/>
                <a:cs typeface="方正仿宋_GBK"/>
              </a:rPr>
              <a:t>专业化</a:t>
            </a:r>
            <a:r>
              <a:rPr lang="zh-CN" altLang="en-US" sz="2400" b="1" smtClean="0">
                <a:latin typeface="方正仿宋_GBK"/>
                <a:ea typeface="方正仿宋_GBK"/>
                <a:cs typeface="方正仿宋_GBK"/>
              </a:rPr>
              <a:t>：人员、资源、术语等专业……。</a:t>
            </a:r>
          </a:p>
          <a:p>
            <a:pPr marL="0" indent="0">
              <a:buFontTx/>
              <a:buNone/>
            </a:pPr>
            <a:r>
              <a:rPr lang="zh-CN" altLang="zh-CN" sz="2400" b="1" smtClean="0">
                <a:latin typeface="方正仿宋_GBK"/>
                <a:ea typeface="方正仿宋_GBK"/>
                <a:cs typeface="方正仿宋_GBK"/>
              </a:rPr>
              <a:t>实战化</a:t>
            </a:r>
            <a:r>
              <a:rPr lang="zh-CN" altLang="en-US" sz="2400" b="1" smtClean="0">
                <a:latin typeface="方正仿宋_GBK"/>
                <a:ea typeface="方正仿宋_GBK"/>
                <a:cs typeface="方正仿宋_GBK"/>
              </a:rPr>
              <a:t>：</a:t>
            </a:r>
            <a:r>
              <a:rPr lang="zh-CN" altLang="en-US" sz="2400" b="1" smtClean="0">
                <a:latin typeface="方正仿宋_GBK"/>
                <a:ea typeface="方正仿宋_GBK"/>
                <a:cs typeface="方正仿宋_GBK"/>
                <a:sym typeface="+mn-ea"/>
              </a:rPr>
              <a:t>管用、</a:t>
            </a:r>
            <a:r>
              <a:rPr lang="zh-CN" altLang="en-US" sz="2400" b="1" smtClean="0">
                <a:latin typeface="方正仿宋_GBK"/>
                <a:ea typeface="方正仿宋_GBK"/>
                <a:cs typeface="方正仿宋_GBK"/>
              </a:rPr>
              <a:t>好用、针对性、操作性。</a:t>
            </a:r>
          </a:p>
          <a:p>
            <a:pPr marL="0" indent="0">
              <a:buFontTx/>
              <a:buNone/>
            </a:pPr>
            <a:r>
              <a:rPr lang="zh-CN" altLang="en-US" sz="2400" b="1" smtClean="0">
                <a:latin typeface="方正仿宋_GBK"/>
                <a:ea typeface="方正仿宋_GBK"/>
                <a:cs typeface="方正仿宋_GBK"/>
              </a:rPr>
              <a:t>卡：职能职责卡。</a:t>
            </a:r>
          </a:p>
          <a:p>
            <a:pPr marL="0" indent="0">
              <a:buFontTx/>
              <a:buNone/>
            </a:pPr>
            <a:r>
              <a:rPr lang="zh-CN" altLang="zh-CN" sz="2400" b="1" smtClean="0">
                <a:solidFill>
                  <a:srgbClr val="0000FF"/>
                </a:solidFill>
                <a:latin typeface="方正仿宋_GBK"/>
                <a:ea typeface="方正仿宋_GBK"/>
                <a:cs typeface="方正仿宋_GBK"/>
              </a:rPr>
              <a:t>现场处置方案要求</a:t>
            </a:r>
          </a:p>
          <a:p>
            <a:pPr marL="0" indent="0">
              <a:buFontTx/>
              <a:buNone/>
            </a:pPr>
            <a:r>
              <a:rPr lang="zh-CN" altLang="zh-CN" sz="2400" b="1" smtClean="0">
                <a:latin typeface="方正仿宋_GBK"/>
                <a:ea typeface="方正仿宋_GBK"/>
                <a:cs typeface="方正仿宋_GBK"/>
              </a:rPr>
              <a:t>适用、管用、好用。</a:t>
            </a:r>
          </a:p>
          <a:p>
            <a:pPr marL="0" indent="0">
              <a:buFontTx/>
              <a:buNone/>
            </a:pPr>
            <a:r>
              <a:rPr lang="zh-CN" altLang="zh-CN" sz="2400" b="1" smtClean="0">
                <a:latin typeface="方正仿宋_GBK"/>
                <a:ea typeface="方正仿宋_GBK"/>
                <a:cs typeface="方正仿宋_GBK"/>
              </a:rPr>
              <a:t>提炼形成现场处置卡（集体）和岗位处置卡（个人）。</a:t>
            </a:r>
            <a:endParaRPr lang="zh-CN" altLang="en-US" sz="2400" b="1" smtClean="0">
              <a:latin typeface="方正仿宋_GBK"/>
              <a:ea typeface="方正仿宋_GBK"/>
              <a:cs typeface="方正仿宋_GBK"/>
            </a:endParaRPr>
          </a:p>
          <a:p>
            <a:pPr marL="0" indent="0">
              <a:buFontTx/>
              <a:buNone/>
            </a:pPr>
            <a:r>
              <a:rPr lang="zh-CN" altLang="en-US" sz="2400" b="1" smtClean="0">
                <a:solidFill>
                  <a:srgbClr val="0000FF"/>
                </a:solidFill>
                <a:latin typeface="方正仿宋_GBK"/>
                <a:ea typeface="方正仿宋_GBK"/>
                <a:cs typeface="方正仿宋_GBK"/>
              </a:rPr>
              <a:t>弱化专项应急预案</a:t>
            </a:r>
          </a:p>
          <a:p>
            <a:pPr marL="0" indent="0">
              <a:buFontTx/>
              <a:buNone/>
            </a:pPr>
            <a:r>
              <a:rPr lang="zh-CN" altLang="en-US" sz="2400" b="1" smtClean="0">
                <a:latin typeface="方正仿宋_GBK"/>
                <a:ea typeface="方正仿宋_GBK"/>
                <a:cs typeface="方正仿宋_GBK"/>
              </a:rPr>
              <a:t>结合企业实际，考虑重大危险源或典型的事故类型。</a:t>
            </a:r>
          </a:p>
        </p:txBody>
      </p:sp>
      <p:sp>
        <p:nvSpPr>
          <p:cNvPr id="31750" name="文本框 1"/>
          <p:cNvSpPr txBox="1">
            <a:spLocks noChangeArrowheads="1"/>
          </p:cNvSpPr>
          <p:nvPr/>
        </p:nvSpPr>
        <p:spPr bwMode="auto">
          <a:xfrm>
            <a:off x="720725" y="1482725"/>
            <a:ext cx="7156450" cy="520700"/>
          </a:xfrm>
          <a:prstGeom prst="rect">
            <a:avLst/>
          </a:prstGeom>
          <a:noFill/>
          <a:ln w="9525">
            <a:noFill/>
            <a:miter lim="800000"/>
            <a:headEnd/>
            <a:tailEnd/>
          </a:ln>
        </p:spPr>
        <p:txBody>
          <a:bodyPr wrap="none">
            <a:spAutoFit/>
          </a:bodyPr>
          <a:lstStyle/>
          <a:p>
            <a:r>
              <a:rPr lang="en-US" altLang="zh-CN" sz="2800" b="1">
                <a:solidFill>
                  <a:srgbClr val="0000FF"/>
                </a:solidFill>
                <a:latin typeface="华文中宋"/>
                <a:ea typeface="华文中宋"/>
                <a:cs typeface="华文中宋"/>
                <a:sym typeface="+mn-ea"/>
              </a:rPr>
              <a:t>2. </a:t>
            </a:r>
            <a:r>
              <a:rPr lang="zh-CN" altLang="en-US" sz="2800" b="1">
                <a:solidFill>
                  <a:srgbClr val="0000FF"/>
                </a:solidFill>
                <a:latin typeface="华文中宋"/>
                <a:ea typeface="华文中宋"/>
                <a:cs typeface="华文中宋"/>
                <a:sym typeface="+mn-ea"/>
              </a:rPr>
              <a:t>预案内容的优化：</a:t>
            </a:r>
            <a:r>
              <a:rPr lang="zh-CN" altLang="zh-CN" sz="2800" b="1">
                <a:solidFill>
                  <a:srgbClr val="FF0000"/>
                </a:solidFill>
                <a:latin typeface="华文中宋"/>
                <a:ea typeface="华文中宋"/>
                <a:cs typeface="华文中宋"/>
                <a:sym typeface="+mn-ea"/>
              </a:rPr>
              <a:t>总体思路</a:t>
            </a:r>
            <a:r>
              <a:rPr lang="en-US" altLang="zh-CN" sz="2800" b="1">
                <a:latin typeface="华文中宋"/>
                <a:ea typeface="华文中宋"/>
                <a:cs typeface="华文中宋"/>
                <a:sym typeface="+mn-ea"/>
              </a:rPr>
              <a:t>“</a:t>
            </a:r>
            <a:r>
              <a:rPr lang="zh-CN" altLang="en-US" sz="2800" b="1">
                <a:latin typeface="华文中宋"/>
                <a:ea typeface="华文中宋"/>
                <a:cs typeface="华文中宋"/>
                <a:sym typeface="+mn-ea"/>
              </a:rPr>
              <a:t>三化一卡</a:t>
            </a:r>
            <a:r>
              <a:rPr lang="en-US" altLang="zh-CN" sz="2800" b="1">
                <a:latin typeface="华文中宋"/>
                <a:ea typeface="华文中宋"/>
                <a:cs typeface="华文中宋"/>
                <a:sym typeface="+mn-ea"/>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3277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2770104" y="251274"/>
            <a:ext cx="3166110"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p>
        </p:txBody>
      </p:sp>
      <p:pic>
        <p:nvPicPr>
          <p:cNvPr id="32772"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32773" name="文本框 1"/>
          <p:cNvSpPr txBox="1">
            <a:spLocks noChangeArrowheads="1"/>
          </p:cNvSpPr>
          <p:nvPr/>
        </p:nvSpPr>
        <p:spPr bwMode="auto">
          <a:xfrm>
            <a:off x="1139825" y="2257425"/>
            <a:ext cx="6872288" cy="2871788"/>
          </a:xfrm>
          <a:prstGeom prst="rect">
            <a:avLst/>
          </a:prstGeom>
          <a:noFill/>
          <a:ln w="9525">
            <a:noFill/>
            <a:miter lim="800000"/>
            <a:headEnd/>
            <a:tailEnd/>
          </a:ln>
        </p:spPr>
        <p:txBody>
          <a:bodyPr>
            <a:spAutoFit/>
          </a:bodyPr>
          <a:lstStyle/>
          <a:p>
            <a:pPr>
              <a:lnSpc>
                <a:spcPts val="4063"/>
              </a:lnSpc>
            </a:pPr>
            <a:r>
              <a:rPr lang="zh-CN" altLang="en-US" sz="3200" b="1">
                <a:latin typeface="华文中宋"/>
                <a:ea typeface="华文中宋"/>
                <a:cs typeface="华文中宋"/>
              </a:rPr>
              <a:t>三个方面：</a:t>
            </a:r>
          </a:p>
          <a:p>
            <a:pPr>
              <a:lnSpc>
                <a:spcPts val="4063"/>
              </a:lnSpc>
            </a:pPr>
            <a:endParaRPr lang="zh-CN" altLang="en-US" sz="3200" b="1">
              <a:latin typeface="华文中宋"/>
              <a:ea typeface="华文中宋"/>
              <a:cs typeface="华文中宋"/>
            </a:endParaRPr>
          </a:p>
          <a:p>
            <a:pPr algn="ctr">
              <a:lnSpc>
                <a:spcPts val="3563"/>
              </a:lnSpc>
            </a:pPr>
            <a:r>
              <a:rPr lang="en-US" altLang="zh-CN" sz="2400" b="1">
                <a:solidFill>
                  <a:srgbClr val="0000FF"/>
                </a:solidFill>
                <a:latin typeface="方正仿宋_GBK"/>
                <a:ea typeface="方正仿宋_GBK"/>
                <a:cs typeface="方正仿宋_GBK"/>
              </a:rPr>
              <a:t>1. </a:t>
            </a:r>
            <a:r>
              <a:rPr lang="zh-CN" altLang="en-US" sz="2400" b="1">
                <a:solidFill>
                  <a:srgbClr val="0000FF"/>
                </a:solidFill>
                <a:latin typeface="方正仿宋_GBK"/>
                <a:ea typeface="方正仿宋_GBK"/>
                <a:cs typeface="方正仿宋_GBK"/>
              </a:rPr>
              <a:t>预案体系的优化</a:t>
            </a:r>
          </a:p>
          <a:p>
            <a:pPr algn="ctr">
              <a:lnSpc>
                <a:spcPts val="3563"/>
              </a:lnSpc>
            </a:pPr>
            <a:r>
              <a:rPr lang="en-US" altLang="zh-CN" sz="2400" b="1">
                <a:solidFill>
                  <a:srgbClr val="0000FF"/>
                </a:solidFill>
                <a:latin typeface="方正仿宋_GBK"/>
                <a:ea typeface="方正仿宋_GBK"/>
                <a:cs typeface="方正仿宋_GBK"/>
              </a:rPr>
              <a:t>2. </a:t>
            </a:r>
            <a:r>
              <a:rPr lang="zh-CN" altLang="en-US" sz="2400" b="1">
                <a:solidFill>
                  <a:srgbClr val="0000FF"/>
                </a:solidFill>
                <a:latin typeface="方正仿宋_GBK"/>
                <a:ea typeface="方正仿宋_GBK"/>
                <a:cs typeface="方正仿宋_GBK"/>
              </a:rPr>
              <a:t>预案内容的优化</a:t>
            </a:r>
          </a:p>
          <a:p>
            <a:pPr algn="ctr">
              <a:lnSpc>
                <a:spcPts val="3563"/>
              </a:lnSpc>
            </a:pPr>
            <a:r>
              <a:rPr lang="en-US" altLang="zh-CN" sz="2400" b="1">
                <a:solidFill>
                  <a:srgbClr val="0000FF"/>
                </a:solidFill>
                <a:latin typeface="方正仿宋_GBK"/>
                <a:ea typeface="方正仿宋_GBK"/>
                <a:cs typeface="方正仿宋_GBK"/>
              </a:rPr>
              <a:t>3. </a:t>
            </a:r>
            <a:r>
              <a:rPr lang="zh-CN" altLang="en-US" sz="2400" b="1">
                <a:solidFill>
                  <a:srgbClr val="0000FF"/>
                </a:solidFill>
                <a:latin typeface="方正仿宋_GBK"/>
                <a:ea typeface="方正仿宋_GBK"/>
                <a:cs typeface="方正仿宋_GBK"/>
              </a:rPr>
              <a:t>处置卡的制作</a:t>
            </a:r>
          </a:p>
          <a:p>
            <a:endParaRPr lang="zh-CN" altLang="en-US" sz="2400" b="1">
              <a:solidFill>
                <a:srgbClr val="0000FF"/>
              </a:solidFill>
              <a:latin typeface="方正仿宋_GBK"/>
              <a:ea typeface="方正仿宋_GBK"/>
              <a:cs typeface="方正仿宋_GB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20481"/>
          <p:cNvSpPr>
            <a:spLocks noGrp="1"/>
          </p:cNvSpPr>
          <p:nvPr>
            <p:ph type="title"/>
          </p:nvPr>
        </p:nvSpPr>
        <p:spPr>
          <a:xfrm>
            <a:off x="468313" y="476250"/>
            <a:ext cx="8229600" cy="1143000"/>
          </a:xfrm>
        </p:spPr>
        <p:txBody>
          <a:bodyPr/>
          <a:lstStyle/>
          <a:p>
            <a:r>
              <a:rPr lang="zh-CN" altLang="en-US" b="1" smtClean="0">
                <a:solidFill>
                  <a:srgbClr val="FF0000"/>
                </a:solidFill>
              </a:rPr>
              <a:t>目 录</a:t>
            </a:r>
          </a:p>
        </p:txBody>
      </p:sp>
      <p:sp>
        <p:nvSpPr>
          <p:cNvPr id="15362" name="文本占位符 1"/>
          <p:cNvSpPr>
            <a:spLocks noGrp="1"/>
          </p:cNvSpPr>
          <p:nvPr>
            <p:ph type="body" idx="1"/>
          </p:nvPr>
        </p:nvSpPr>
        <p:spPr>
          <a:xfrm>
            <a:off x="2447925" y="2089150"/>
            <a:ext cx="4597400" cy="2917825"/>
          </a:xfrm>
        </p:spPr>
        <p:txBody>
          <a:bodyPr/>
          <a:lstStyle/>
          <a:p>
            <a:r>
              <a:rPr lang="zh-CN" sz="4800" b="1" smtClean="0">
                <a:solidFill>
                  <a:srgbClr val="3333FF"/>
                </a:solidFill>
                <a:latin typeface="方正魏碑_GBK"/>
                <a:ea typeface="方正魏碑_GBK"/>
                <a:cs typeface="方正魏碑_GBK"/>
                <a:sym typeface="+mn-ea"/>
              </a:rPr>
              <a:t>预案优化原因</a:t>
            </a:r>
            <a:endParaRPr lang="zh-CN" sz="4800" b="1" smtClean="0">
              <a:solidFill>
                <a:srgbClr val="3333FF"/>
              </a:solidFill>
              <a:latin typeface="方正魏碑_GBK"/>
              <a:ea typeface="方正魏碑_GBK"/>
              <a:cs typeface="方正魏碑_GBK"/>
            </a:endParaRPr>
          </a:p>
          <a:p>
            <a:r>
              <a:rPr lang="zh-CN" sz="4800" b="1" smtClean="0">
                <a:solidFill>
                  <a:srgbClr val="3333FF"/>
                </a:solidFill>
                <a:latin typeface="方正魏碑_GBK"/>
                <a:ea typeface="方正魏碑_GBK"/>
                <a:cs typeface="方正魏碑_GBK"/>
                <a:sym typeface="+mn-ea"/>
              </a:rPr>
              <a:t>预案优化思路</a:t>
            </a:r>
            <a:endParaRPr lang="en-US" altLang="zh-CN" sz="4800" b="1" smtClean="0">
              <a:solidFill>
                <a:srgbClr val="3333FF"/>
              </a:solidFill>
              <a:latin typeface="方正魏碑_GBK"/>
              <a:ea typeface="方正魏碑_GBK"/>
              <a:cs typeface="方正魏碑_GBK"/>
              <a:sym typeface="+mn-ea"/>
            </a:endParaRPr>
          </a:p>
          <a:p>
            <a:r>
              <a:rPr lang="zh-CN" sz="4800" b="1" smtClean="0">
                <a:solidFill>
                  <a:srgbClr val="3333FF"/>
                </a:solidFill>
                <a:latin typeface="方正魏碑_GBK"/>
                <a:ea typeface="方正魏碑_GBK"/>
                <a:cs typeface="方正魏碑_GBK"/>
                <a:sym typeface="+mn-ea"/>
              </a:rPr>
              <a:t>预案优化方法</a:t>
            </a:r>
            <a:endParaRPr lang="zh-CN" altLang="en-US" sz="4800" smtClean="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3379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33796"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aphicFrame>
        <p:nvGraphicFramePr>
          <p:cNvPr id="5" name="表格 4"/>
          <p:cNvGraphicFramePr/>
          <p:nvPr/>
        </p:nvGraphicFramePr>
        <p:xfrm>
          <a:off x="5680075" y="2206625"/>
          <a:ext cx="2592388" cy="1524000"/>
        </p:xfrm>
        <a:graphic>
          <a:graphicData uri="http://schemas.openxmlformats.org/drawingml/2006/table">
            <a:tbl>
              <a:tblPr firstRow="1" bandRow="1">
                <a:tableStyleId>{E929F9F4-4A8F-4326-A1B4-22849713DDAB}</a:tableStyleId>
              </a:tblPr>
              <a:tblGrid>
                <a:gridCol w="2592705"/>
              </a:tblGrid>
              <a:tr h="381000">
                <a:tc>
                  <a:txBody>
                    <a:bodyPr/>
                    <a:lstStyle/>
                    <a:p>
                      <a:pPr>
                        <a:buNone/>
                      </a:pPr>
                      <a:r>
                        <a:rPr lang="zh-CN" altLang="en-US" b="1">
                          <a:latin typeface="方正仿宋_GBK" panose="03000509000000000000" charset="-122"/>
                          <a:ea typeface="方正仿宋_GBK" panose="03000509000000000000" charset="-122"/>
                        </a:rPr>
                        <a:t>事故风险分析</a:t>
                      </a:r>
                    </a:p>
                  </a:txBody>
                  <a:tcPr/>
                </a:tc>
              </a:tr>
              <a:tr h="381000">
                <a:tc>
                  <a:txBody>
                    <a:bodyPr/>
                    <a:lstStyle/>
                    <a:p>
                      <a:pPr>
                        <a:buNone/>
                      </a:pPr>
                      <a:r>
                        <a:rPr lang="zh-CN" altLang="en-US" b="1">
                          <a:latin typeface="方正仿宋_GBK" panose="03000509000000000000" charset="-122"/>
                          <a:ea typeface="方正仿宋_GBK" panose="03000509000000000000" charset="-122"/>
                        </a:rPr>
                        <a:t>应急指挥机构及职责</a:t>
                      </a:r>
                    </a:p>
                  </a:txBody>
                  <a:tcPr/>
                </a:tc>
              </a:tr>
              <a:tr h="381000">
                <a:tc>
                  <a:txBody>
                    <a:bodyPr/>
                    <a:lstStyle/>
                    <a:p>
                      <a:pPr>
                        <a:buNone/>
                      </a:pPr>
                      <a:r>
                        <a:rPr lang="zh-CN" altLang="en-US" b="1">
                          <a:latin typeface="方正仿宋_GBK" panose="03000509000000000000" charset="-122"/>
                          <a:ea typeface="方正仿宋_GBK" panose="03000509000000000000" charset="-122"/>
                        </a:rPr>
                        <a:t>处置程序</a:t>
                      </a:r>
                    </a:p>
                  </a:txBody>
                  <a:tcPr/>
                </a:tc>
              </a:tr>
              <a:tr h="381000">
                <a:tc>
                  <a:txBody>
                    <a:bodyPr/>
                    <a:lstStyle/>
                    <a:p>
                      <a:pPr>
                        <a:buNone/>
                      </a:pPr>
                      <a:r>
                        <a:rPr lang="zh-CN" altLang="en-US" b="1">
                          <a:latin typeface="方正仿宋_GBK" panose="03000509000000000000" charset="-122"/>
                          <a:ea typeface="方正仿宋_GBK" panose="03000509000000000000" charset="-122"/>
                        </a:rPr>
                        <a:t>处置措施</a:t>
                      </a:r>
                    </a:p>
                  </a:txBody>
                  <a:tcPr/>
                </a:tc>
              </a:tr>
            </a:tbl>
          </a:graphicData>
        </a:graphic>
      </p:graphicFrame>
      <p:graphicFrame>
        <p:nvGraphicFramePr>
          <p:cNvPr id="6" name="表格 5"/>
          <p:cNvGraphicFramePr/>
          <p:nvPr/>
        </p:nvGraphicFramePr>
        <p:xfrm>
          <a:off x="5680075" y="4643438"/>
          <a:ext cx="2592388" cy="1524000"/>
        </p:xfrm>
        <a:graphic>
          <a:graphicData uri="http://schemas.openxmlformats.org/drawingml/2006/table">
            <a:tbl>
              <a:tblPr firstRow="1" bandRow="1">
                <a:tableStyleId>{37CE84F3-28C3-443E-9E96-99CF82512B78}</a:tableStyleId>
              </a:tblPr>
              <a:tblGrid>
                <a:gridCol w="2592705"/>
              </a:tblGrid>
              <a:tr h="381000">
                <a:tc>
                  <a:txBody>
                    <a:bodyPr/>
                    <a:lstStyle/>
                    <a:p>
                      <a:pPr>
                        <a:buNone/>
                      </a:pPr>
                      <a:r>
                        <a:rPr lang="zh-CN" altLang="en-US" b="1">
                          <a:latin typeface="方正仿宋_GBK" panose="03000509000000000000" charset="-122"/>
                          <a:ea typeface="方正仿宋_GBK" panose="03000509000000000000" charset="-122"/>
                        </a:rPr>
                        <a:t>事故风险分析</a:t>
                      </a:r>
                    </a:p>
                  </a:txBody>
                  <a:tcPr/>
                </a:tc>
              </a:tr>
              <a:tr h="381000">
                <a:tc>
                  <a:txBody>
                    <a:bodyPr/>
                    <a:lstStyle/>
                    <a:p>
                      <a:pPr>
                        <a:buNone/>
                      </a:pPr>
                      <a:r>
                        <a:rPr lang="zh-CN" altLang="en-US" b="1">
                          <a:latin typeface="方正仿宋_GBK" panose="03000509000000000000" charset="-122"/>
                          <a:ea typeface="方正仿宋_GBK" panose="03000509000000000000" charset="-122"/>
                        </a:rPr>
                        <a:t>应急工作职责</a:t>
                      </a:r>
                    </a:p>
                  </a:txBody>
                  <a:tcPr/>
                </a:tc>
              </a:tr>
              <a:tr h="381000">
                <a:tc>
                  <a:txBody>
                    <a:bodyPr/>
                    <a:lstStyle/>
                    <a:p>
                      <a:pPr>
                        <a:buNone/>
                      </a:pPr>
                      <a:r>
                        <a:rPr lang="zh-CN" altLang="en-US" b="1">
                          <a:latin typeface="方正仿宋_GBK" panose="03000509000000000000" charset="-122"/>
                          <a:ea typeface="方正仿宋_GBK" panose="03000509000000000000" charset="-122"/>
                        </a:rPr>
                        <a:t>应急处置</a:t>
                      </a:r>
                    </a:p>
                  </a:txBody>
                  <a:tcPr/>
                </a:tc>
              </a:tr>
              <a:tr h="381000">
                <a:tc>
                  <a:txBody>
                    <a:bodyPr/>
                    <a:lstStyle/>
                    <a:p>
                      <a:pPr>
                        <a:buNone/>
                      </a:pPr>
                      <a:r>
                        <a:rPr lang="zh-CN" altLang="en-US" b="1">
                          <a:latin typeface="方正仿宋_GBK" panose="03000509000000000000" charset="-122"/>
                          <a:ea typeface="方正仿宋_GBK" panose="03000509000000000000" charset="-122"/>
                        </a:rPr>
                        <a:t>注意事项</a:t>
                      </a:r>
                    </a:p>
                  </a:txBody>
                  <a:tcPr/>
                </a:tc>
              </a:tr>
            </a:tbl>
          </a:graphicData>
        </a:graphic>
      </p:graphicFrame>
      <p:sp>
        <p:nvSpPr>
          <p:cNvPr id="33809" name="文本框 14"/>
          <p:cNvSpPr txBox="1">
            <a:spLocks noChangeArrowheads="1"/>
          </p:cNvSpPr>
          <p:nvPr/>
        </p:nvSpPr>
        <p:spPr bwMode="auto">
          <a:xfrm>
            <a:off x="9525" y="2389188"/>
            <a:ext cx="896938" cy="3046412"/>
          </a:xfrm>
          <a:prstGeom prst="rect">
            <a:avLst/>
          </a:prstGeom>
          <a:noFill/>
          <a:ln w="9525">
            <a:noFill/>
            <a:miter lim="800000"/>
            <a:headEnd/>
            <a:tailEnd/>
          </a:ln>
        </p:spPr>
        <p:txBody>
          <a:bodyPr>
            <a:spAutoFit/>
          </a:bodyPr>
          <a:lstStyle/>
          <a:p>
            <a:pPr algn="ctr"/>
            <a:r>
              <a:rPr lang="zh-CN" altLang="en-US" sz="2400" b="1">
                <a:solidFill>
                  <a:srgbClr val="0000FF"/>
                </a:solidFill>
              </a:rPr>
              <a:t>综</a:t>
            </a:r>
          </a:p>
          <a:p>
            <a:pPr algn="ctr"/>
            <a:r>
              <a:rPr lang="zh-CN" altLang="en-US" sz="2400" b="1">
                <a:solidFill>
                  <a:srgbClr val="0000FF"/>
                </a:solidFill>
              </a:rPr>
              <a:t>合</a:t>
            </a:r>
          </a:p>
          <a:p>
            <a:pPr algn="ctr"/>
            <a:r>
              <a:rPr lang="zh-CN" altLang="en-US" sz="2400" b="1">
                <a:solidFill>
                  <a:srgbClr val="0000FF"/>
                </a:solidFill>
              </a:rPr>
              <a:t>应</a:t>
            </a:r>
          </a:p>
          <a:p>
            <a:pPr algn="ctr"/>
            <a:r>
              <a:rPr lang="zh-CN" altLang="en-US" sz="2400" b="1">
                <a:solidFill>
                  <a:srgbClr val="0000FF"/>
                </a:solidFill>
              </a:rPr>
              <a:t>急</a:t>
            </a:r>
          </a:p>
          <a:p>
            <a:pPr algn="ctr"/>
            <a:r>
              <a:rPr lang="zh-CN" altLang="en-US" sz="2400" b="1">
                <a:solidFill>
                  <a:srgbClr val="0000FF"/>
                </a:solidFill>
              </a:rPr>
              <a:t>预</a:t>
            </a:r>
          </a:p>
          <a:p>
            <a:pPr algn="ctr"/>
            <a:r>
              <a:rPr lang="zh-CN" altLang="en-US" sz="2400" b="1">
                <a:solidFill>
                  <a:srgbClr val="0000FF"/>
                </a:solidFill>
              </a:rPr>
              <a:t>案</a:t>
            </a:r>
          </a:p>
          <a:p>
            <a:pPr algn="ctr"/>
            <a:r>
              <a:rPr lang="zh-CN" altLang="en-US" sz="2400" b="1">
                <a:solidFill>
                  <a:srgbClr val="0000FF"/>
                </a:solidFill>
              </a:rPr>
              <a:t>框</a:t>
            </a:r>
          </a:p>
          <a:p>
            <a:pPr algn="ctr"/>
            <a:r>
              <a:rPr lang="zh-CN" altLang="en-US" sz="2400" b="1">
                <a:solidFill>
                  <a:srgbClr val="0000FF"/>
                </a:solidFill>
              </a:rPr>
              <a:t>架</a:t>
            </a:r>
          </a:p>
        </p:txBody>
      </p:sp>
      <p:sp>
        <p:nvSpPr>
          <p:cNvPr id="33810" name="文本框 15"/>
          <p:cNvSpPr txBox="1">
            <a:spLocks noChangeArrowheads="1"/>
          </p:cNvSpPr>
          <p:nvPr/>
        </p:nvSpPr>
        <p:spPr bwMode="auto">
          <a:xfrm>
            <a:off x="5605463" y="1593850"/>
            <a:ext cx="2741612" cy="460375"/>
          </a:xfrm>
          <a:prstGeom prst="rect">
            <a:avLst/>
          </a:prstGeom>
          <a:noFill/>
          <a:ln w="9525">
            <a:noFill/>
            <a:miter lim="800000"/>
            <a:headEnd/>
            <a:tailEnd/>
          </a:ln>
        </p:spPr>
        <p:txBody>
          <a:bodyPr>
            <a:spAutoFit/>
          </a:bodyPr>
          <a:lstStyle/>
          <a:p>
            <a:pPr algn="ctr"/>
            <a:r>
              <a:rPr lang="zh-CN" altLang="en-US" sz="2400" b="1">
                <a:solidFill>
                  <a:srgbClr val="0000FF"/>
                </a:solidFill>
              </a:rPr>
              <a:t>专项应急预案框架</a:t>
            </a:r>
          </a:p>
        </p:txBody>
      </p:sp>
      <p:sp>
        <p:nvSpPr>
          <p:cNvPr id="33811" name="文本框 16"/>
          <p:cNvSpPr txBox="1">
            <a:spLocks noChangeArrowheads="1"/>
          </p:cNvSpPr>
          <p:nvPr/>
        </p:nvSpPr>
        <p:spPr bwMode="auto">
          <a:xfrm>
            <a:off x="5605463" y="4014788"/>
            <a:ext cx="2741612" cy="460375"/>
          </a:xfrm>
          <a:prstGeom prst="rect">
            <a:avLst/>
          </a:prstGeom>
          <a:noFill/>
          <a:ln w="9525">
            <a:noFill/>
            <a:miter lim="800000"/>
            <a:headEnd/>
            <a:tailEnd/>
          </a:ln>
        </p:spPr>
        <p:txBody>
          <a:bodyPr>
            <a:spAutoFit/>
          </a:bodyPr>
          <a:lstStyle/>
          <a:p>
            <a:pPr algn="ctr"/>
            <a:r>
              <a:rPr lang="zh-CN" altLang="en-US" sz="2400" b="1">
                <a:solidFill>
                  <a:srgbClr val="0000FF"/>
                </a:solidFill>
              </a:rPr>
              <a:t>现场处置方案框架</a:t>
            </a:r>
          </a:p>
        </p:txBody>
      </p:sp>
      <p:graphicFrame>
        <p:nvGraphicFramePr>
          <p:cNvPr id="4" name="表格 3"/>
          <p:cNvGraphicFramePr/>
          <p:nvPr/>
        </p:nvGraphicFramePr>
        <p:xfrm>
          <a:off x="906463" y="1512888"/>
          <a:ext cx="4216400" cy="4424362"/>
        </p:xfrm>
        <a:graphic>
          <a:graphicData uri="http://schemas.openxmlformats.org/drawingml/2006/table">
            <a:tbl>
              <a:tblPr firstRow="1" bandRow="1">
                <a:tableStyleId>{BC89EF96-8CEA-46FF-86C4-4CE0E7609802}</a:tableStyleId>
              </a:tblPr>
              <a:tblGrid>
                <a:gridCol w="1877695"/>
                <a:gridCol w="2338070"/>
              </a:tblGrid>
              <a:tr h="340360">
                <a:tc>
                  <a:txBody>
                    <a:bodyPr/>
                    <a:lstStyle/>
                    <a:p>
                      <a:pPr>
                        <a:buNone/>
                      </a:pPr>
                      <a:r>
                        <a:rPr lang="en-US" altLang="zh-CN" sz="1400" b="1">
                          <a:latin typeface="方正仿宋_GBK" panose="03000509000000000000" charset="-122"/>
                          <a:ea typeface="方正仿宋_GBK" panose="03000509000000000000" charset="-122"/>
                        </a:rPr>
                        <a:t>1</a:t>
                      </a:r>
                      <a:r>
                        <a:rPr lang="zh-CN" altLang="en-US" sz="1400" b="1">
                          <a:latin typeface="方正仿宋_GBK" panose="03000509000000000000" charset="-122"/>
                          <a:ea typeface="方正仿宋_GBK" panose="03000509000000000000" charset="-122"/>
                        </a:rPr>
                        <a:t>总则</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5.2</a:t>
                      </a:r>
                      <a:r>
                        <a:rPr lang="zh-CN" altLang="en-US" sz="1400" b="1">
                          <a:latin typeface="方正仿宋_GBK" panose="03000509000000000000" charset="-122"/>
                          <a:ea typeface="方正仿宋_GBK" panose="03000509000000000000" charset="-122"/>
                        </a:rPr>
                        <a:t>响应程序</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1.1</a:t>
                      </a:r>
                      <a:r>
                        <a:rPr lang="zh-CN" altLang="en-US" sz="1400" b="1">
                          <a:latin typeface="方正仿宋_GBK" panose="03000509000000000000" charset="-122"/>
                          <a:ea typeface="方正仿宋_GBK" panose="03000509000000000000" charset="-122"/>
                        </a:rPr>
                        <a:t>编制目的</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5.3</a:t>
                      </a:r>
                      <a:r>
                        <a:rPr lang="zh-CN" altLang="en-US" sz="1400" b="1">
                          <a:latin typeface="方正仿宋_GBK" panose="03000509000000000000" charset="-122"/>
                          <a:ea typeface="方正仿宋_GBK" panose="03000509000000000000" charset="-122"/>
                        </a:rPr>
                        <a:t>处置措施</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1.2</a:t>
                      </a:r>
                      <a:r>
                        <a:rPr lang="zh-CN" altLang="en-US" sz="1400" b="1">
                          <a:latin typeface="方正仿宋_GBK" panose="03000509000000000000" charset="-122"/>
                          <a:ea typeface="方正仿宋_GBK" panose="03000509000000000000" charset="-122"/>
                        </a:rPr>
                        <a:t>编制依据</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5.4</a:t>
                      </a:r>
                      <a:r>
                        <a:rPr lang="zh-CN" altLang="en-US" sz="1400" b="1">
                          <a:latin typeface="方正仿宋_GBK" panose="03000509000000000000" charset="-122"/>
                          <a:ea typeface="方正仿宋_GBK" panose="03000509000000000000" charset="-122"/>
                        </a:rPr>
                        <a:t>应急结束</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1.3</a:t>
                      </a:r>
                      <a:r>
                        <a:rPr lang="zh-CN" altLang="en-US" sz="1400" b="1">
                          <a:latin typeface="方正仿宋_GBK" panose="03000509000000000000" charset="-122"/>
                          <a:ea typeface="方正仿宋_GBK" panose="03000509000000000000" charset="-122"/>
                        </a:rPr>
                        <a:t>适用范围</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6</a:t>
                      </a:r>
                      <a:r>
                        <a:rPr lang="zh-CN" altLang="en-US" sz="1400" b="1">
                          <a:latin typeface="方正仿宋_GBK" panose="03000509000000000000" charset="-122"/>
                          <a:ea typeface="方正仿宋_GBK" panose="03000509000000000000" charset="-122"/>
                        </a:rPr>
                        <a:t>信息公开</a:t>
                      </a:r>
                    </a:p>
                  </a:txBody>
                  <a:tcPr marL="0" marR="0" marT="63500" marB="63500" anchor="ctr"/>
                </a:tc>
              </a:tr>
              <a:tr h="340360">
                <a:tc>
                  <a:txBody>
                    <a:bodyPr/>
                    <a:lstStyle/>
                    <a:p>
                      <a:pPr>
                        <a:buNone/>
                      </a:pPr>
                      <a:r>
                        <a:rPr lang="en-US" altLang="zh-CN" sz="1400" b="1">
                          <a:latin typeface="方正仿宋_GBK" panose="03000509000000000000" charset="-122"/>
                          <a:ea typeface="方正仿宋_GBK" panose="03000509000000000000" charset="-122"/>
                        </a:rPr>
                        <a:t>1.4</a:t>
                      </a:r>
                      <a:r>
                        <a:rPr lang="zh-CN" altLang="en-US" sz="1400" b="1">
                          <a:latin typeface="方正仿宋_GBK" panose="03000509000000000000" charset="-122"/>
                          <a:ea typeface="方正仿宋_GBK" panose="03000509000000000000" charset="-122"/>
                        </a:rPr>
                        <a:t>应急预案体系</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7</a:t>
                      </a:r>
                      <a:r>
                        <a:rPr lang="zh-CN" altLang="en-US" sz="1400" b="1">
                          <a:latin typeface="方正仿宋_GBK" panose="03000509000000000000" charset="-122"/>
                          <a:ea typeface="方正仿宋_GBK" panose="03000509000000000000" charset="-122"/>
                        </a:rPr>
                        <a:t>后期处置</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1.5</a:t>
                      </a:r>
                      <a:r>
                        <a:rPr lang="zh-CN" altLang="en-US" sz="1400" b="1">
                          <a:latin typeface="方正仿宋_GBK" panose="03000509000000000000" charset="-122"/>
                          <a:ea typeface="方正仿宋_GBK" panose="03000509000000000000" charset="-122"/>
                        </a:rPr>
                        <a:t>应急工作原则</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8</a:t>
                      </a:r>
                      <a:r>
                        <a:rPr lang="zh-CN" altLang="en-US" sz="1400" b="1">
                          <a:latin typeface="方正仿宋_GBK" panose="03000509000000000000" charset="-122"/>
                          <a:ea typeface="方正仿宋_GBK" panose="03000509000000000000" charset="-122"/>
                        </a:rPr>
                        <a:t>保障措施</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2</a:t>
                      </a:r>
                      <a:r>
                        <a:rPr lang="zh-CN" altLang="en-US" sz="1400" b="1">
                          <a:latin typeface="方正仿宋_GBK" panose="03000509000000000000" charset="-122"/>
                          <a:ea typeface="方正仿宋_GBK" panose="03000509000000000000" charset="-122"/>
                        </a:rPr>
                        <a:t>事故风险描述</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8.1</a:t>
                      </a:r>
                      <a:r>
                        <a:rPr lang="zh-CN" altLang="en-US" sz="1400" b="1">
                          <a:latin typeface="方正仿宋_GBK" panose="03000509000000000000" charset="-122"/>
                          <a:ea typeface="方正仿宋_GBK" panose="03000509000000000000" charset="-122"/>
                        </a:rPr>
                        <a:t>通信保障</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3</a:t>
                      </a:r>
                      <a:r>
                        <a:rPr lang="zh-CN" altLang="en-US" sz="1400" b="1">
                          <a:latin typeface="方正仿宋_GBK" panose="03000509000000000000" charset="-122"/>
                          <a:ea typeface="方正仿宋_GBK" panose="03000509000000000000" charset="-122"/>
                        </a:rPr>
                        <a:t>应急组织机构与职责</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8.2</a:t>
                      </a:r>
                      <a:r>
                        <a:rPr lang="zh-CN" altLang="en-US" sz="1400" b="1">
                          <a:latin typeface="方正仿宋_GBK" panose="03000509000000000000" charset="-122"/>
                          <a:ea typeface="方正仿宋_GBK" panose="03000509000000000000" charset="-122"/>
                        </a:rPr>
                        <a:t>资源保障</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4</a:t>
                      </a:r>
                      <a:r>
                        <a:rPr lang="zh-CN" altLang="en-US" sz="1400" b="1">
                          <a:latin typeface="方正仿宋_GBK" panose="03000509000000000000" charset="-122"/>
                          <a:ea typeface="方正仿宋_GBK" panose="03000509000000000000" charset="-122"/>
                        </a:rPr>
                        <a:t>预警与信息报告</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8.3</a:t>
                      </a:r>
                      <a:r>
                        <a:rPr lang="zh-CN" altLang="en-US" sz="1400" b="1">
                          <a:latin typeface="方正仿宋_GBK" panose="03000509000000000000" charset="-122"/>
                          <a:ea typeface="方正仿宋_GBK" panose="03000509000000000000" charset="-122"/>
                        </a:rPr>
                        <a:t>队伍保障</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4.1</a:t>
                      </a:r>
                      <a:r>
                        <a:rPr lang="zh-CN" altLang="en-US" sz="1400" b="1">
                          <a:latin typeface="方正仿宋_GBK" panose="03000509000000000000" charset="-122"/>
                          <a:ea typeface="方正仿宋_GBK" panose="03000509000000000000" charset="-122"/>
                        </a:rPr>
                        <a:t>预警</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8.4</a:t>
                      </a:r>
                      <a:r>
                        <a:rPr lang="zh-CN" altLang="en-US" sz="1400" b="1">
                          <a:latin typeface="方正仿宋_GBK" panose="03000509000000000000" charset="-122"/>
                          <a:ea typeface="方正仿宋_GBK" panose="03000509000000000000" charset="-122"/>
                        </a:rPr>
                        <a:t>经费及其他保障</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4.2</a:t>
                      </a:r>
                      <a:r>
                        <a:rPr lang="zh-CN" altLang="en-US" sz="1400" b="1">
                          <a:latin typeface="方正仿宋_GBK" panose="03000509000000000000" charset="-122"/>
                          <a:ea typeface="方正仿宋_GBK" panose="03000509000000000000" charset="-122"/>
                        </a:rPr>
                        <a:t>信息报告与处置</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9</a:t>
                      </a:r>
                      <a:r>
                        <a:rPr lang="zh-CN" altLang="en-US" sz="1400" b="1">
                          <a:latin typeface="方正仿宋_GBK" panose="03000509000000000000" charset="-122"/>
                          <a:ea typeface="方正仿宋_GBK" panose="03000509000000000000" charset="-122"/>
                        </a:rPr>
                        <a:t>应急预案管理</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5</a:t>
                      </a:r>
                      <a:r>
                        <a:rPr lang="zh-CN" altLang="en-US" sz="1400" b="1">
                          <a:latin typeface="方正仿宋_GBK" panose="03000509000000000000" charset="-122"/>
                          <a:ea typeface="方正仿宋_GBK" panose="03000509000000000000" charset="-122"/>
                        </a:rPr>
                        <a:t>应急响应</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10</a:t>
                      </a:r>
                      <a:r>
                        <a:rPr lang="zh-CN" altLang="en-US" sz="1400" b="1">
                          <a:latin typeface="方正仿宋_GBK" panose="03000509000000000000" charset="-122"/>
                          <a:ea typeface="方正仿宋_GBK" panose="03000509000000000000" charset="-122"/>
                        </a:rPr>
                        <a:t>附件</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5.1</a:t>
                      </a:r>
                      <a:r>
                        <a:rPr lang="zh-CN" altLang="en-US" sz="1400" b="1">
                          <a:latin typeface="方正仿宋_GBK" panose="03000509000000000000" charset="-122"/>
                          <a:ea typeface="方正仿宋_GBK" panose="03000509000000000000" charset="-122"/>
                        </a:rPr>
                        <a:t>响应分级</a:t>
                      </a:r>
                    </a:p>
                  </a:txBody>
                  <a:tcPr marL="0" marR="0" marT="63500" marB="63500" anchor="ctr"/>
                </a:tc>
                <a:tc>
                  <a:txBody>
                    <a:bodyPr/>
                    <a:lstStyle/>
                    <a:p>
                      <a:pPr>
                        <a:buNone/>
                      </a:pPr>
                      <a:endParaRPr lang="zh-CN" altLang="en-US" sz="1400" b="1">
                        <a:latin typeface="方正仿宋_GBK" panose="03000509000000000000" charset="-122"/>
                        <a:ea typeface="方正仿宋_GBK" panose="03000509000000000000" charset="-122"/>
                      </a:endParaRPr>
                    </a:p>
                  </a:txBody>
                  <a:tcPr marL="0" marR="0" marT="63500" marB="6350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3481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34820"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pSp>
        <p:nvGrpSpPr>
          <p:cNvPr id="3" name="组合 18"/>
          <p:cNvGrpSpPr>
            <a:grpSpLocks/>
          </p:cNvGrpSpPr>
          <p:nvPr/>
        </p:nvGrpSpPr>
        <p:grpSpPr bwMode="auto">
          <a:xfrm>
            <a:off x="319088" y="1157288"/>
            <a:ext cx="8496300" cy="863600"/>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anchor="ctr"/>
            <a:lstStyle/>
            <a:p>
              <a:pPr marL="285750" indent="-285750">
                <a:buFont typeface="Wingdings" panose="05000000000000000000" pitchFamily="2" charset="2"/>
                <a:buChar char="n"/>
                <a:defRPr/>
              </a:pPr>
              <a:endParaRPr lang="zh-CN" altLang="en-US" sz="1400" dirty="0">
                <a:solidFill>
                  <a:sysClr val="window" lastClr="FFFFFF"/>
                </a:solidFill>
                <a:latin typeface="Arial" panose="020B0604020202020204" pitchFamily="34" charset="0"/>
                <a:ea typeface="宋体" panose="02010600030101010101" pitchFamily="2" charset="-122"/>
              </a:endParaRPr>
            </a:p>
          </p:txBody>
        </p:sp>
        <p:sp>
          <p:nvSpPr>
            <p:cNvPr id="34826" name="TextBox 8"/>
            <p:cNvSpPr txBox="1">
              <a:spLocks noChangeArrowheads="1"/>
            </p:cNvSpPr>
            <p:nvPr/>
          </p:nvSpPr>
          <p:spPr bwMode="auto">
            <a:xfrm>
              <a:off x="1043608" y="1495507"/>
              <a:ext cx="6847392" cy="741237"/>
            </a:xfrm>
            <a:prstGeom prst="rect">
              <a:avLst/>
            </a:prstGeom>
            <a:noFill/>
            <a:ln w="9525">
              <a:noFill/>
              <a:miter lim="800000"/>
              <a:headEnd/>
              <a:tailEnd/>
            </a:ln>
          </p:spPr>
          <p:txBody>
            <a:bodyPr>
              <a:spAutoFit/>
            </a:bodyPr>
            <a:lstStyle/>
            <a:p>
              <a:pPr algn="ctr"/>
              <a:r>
                <a:rPr lang="zh-CN" altLang="en-US" sz="3600" b="1">
                  <a:solidFill>
                    <a:srgbClr val="FFFFFF"/>
                  </a:solidFill>
                </a:rPr>
                <a:t>危化行业</a:t>
              </a:r>
            </a:p>
          </p:txBody>
        </p:sp>
      </p:grpSp>
      <p:sp>
        <p:nvSpPr>
          <p:cNvPr id="34822" name="折角形 11"/>
          <p:cNvSpPr>
            <a:spLocks noChangeArrowheads="1"/>
          </p:cNvSpPr>
          <p:nvPr/>
        </p:nvSpPr>
        <p:spPr bwMode="auto">
          <a:xfrm>
            <a:off x="319088" y="1960563"/>
            <a:ext cx="8496300" cy="4884737"/>
          </a:xfrm>
          <a:prstGeom prst="foldedCorner">
            <a:avLst>
              <a:gd name="adj" fmla="val 16667"/>
            </a:avLst>
          </a:prstGeom>
          <a:gradFill rotWithShape="1">
            <a:gsLst>
              <a:gs pos="0">
                <a:srgbClr val="F0D6BB"/>
              </a:gs>
              <a:gs pos="50000">
                <a:srgbClr val="F5E4D4"/>
              </a:gs>
              <a:gs pos="100000">
                <a:srgbClr val="FAF1EA"/>
              </a:gs>
            </a:gsLst>
            <a:lin ang="5400000" scaled="1"/>
          </a:gradFill>
          <a:ln w="25400" algn="ctr">
            <a:noFill/>
            <a:round/>
            <a:headEnd/>
            <a:tailEnd/>
          </a:ln>
        </p:spPr>
        <p:txBody>
          <a:bodyPr anchor="ctr"/>
          <a:lstStyle/>
          <a:p>
            <a:pPr indent="457200">
              <a:lnSpc>
                <a:spcPts val="3575"/>
              </a:lnSpc>
            </a:pPr>
            <a:r>
              <a:rPr lang="zh-CN" altLang="en-US" sz="2800" b="1">
                <a:latin typeface="等线"/>
                <a:ea typeface="等线"/>
                <a:cs typeface="等线"/>
              </a:rPr>
              <a:t>一、集团公司</a:t>
            </a:r>
          </a:p>
          <a:p>
            <a:pPr indent="457200">
              <a:lnSpc>
                <a:spcPts val="3575"/>
              </a:lnSpc>
            </a:pPr>
            <a:endParaRPr lang="zh-CN" altLang="en-US" sz="2800" b="1">
              <a:latin typeface="等线"/>
              <a:ea typeface="等线"/>
              <a:cs typeface="等线"/>
            </a:endParaRPr>
          </a:p>
          <a:p>
            <a:pPr indent="457200">
              <a:lnSpc>
                <a:spcPts val="3575"/>
              </a:lnSpc>
            </a:pPr>
            <a:r>
              <a:rPr lang="zh-CN" altLang="en-US" sz="2400">
                <a:latin typeface="等线"/>
                <a:ea typeface="等线"/>
                <a:cs typeface="等线"/>
              </a:rPr>
              <a:t>1. 集团公司管理层：应编制《生产安全事故综合应急预案》；可编制相应的专项应急预案。</a:t>
            </a:r>
          </a:p>
          <a:p>
            <a:pPr indent="457200">
              <a:lnSpc>
                <a:spcPts val="3575"/>
              </a:lnSpc>
            </a:pPr>
            <a:r>
              <a:rPr lang="zh-CN" altLang="en-US" sz="2400">
                <a:latin typeface="等线"/>
                <a:ea typeface="等线"/>
                <a:cs typeface="等线"/>
              </a:rPr>
              <a:t>2. 隶属企业应急预案应与集团公司预案相衔接，并按照集团公司应急预案规定编制相应应急预案。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3584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35844"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pSp>
        <p:nvGrpSpPr>
          <p:cNvPr id="3" name="组合 18"/>
          <p:cNvGrpSpPr>
            <a:grpSpLocks/>
          </p:cNvGrpSpPr>
          <p:nvPr/>
        </p:nvGrpSpPr>
        <p:grpSpPr bwMode="auto">
          <a:xfrm>
            <a:off x="319088" y="1157288"/>
            <a:ext cx="8496300" cy="863600"/>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anchor="ctr"/>
            <a:lstStyle/>
            <a:p>
              <a:pPr marL="285750" indent="-285750">
                <a:buFont typeface="Wingdings" panose="05000000000000000000" pitchFamily="2" charset="2"/>
                <a:buChar char="n"/>
                <a:defRPr/>
              </a:pPr>
              <a:endParaRPr lang="zh-CN" altLang="en-US" sz="1400" dirty="0">
                <a:solidFill>
                  <a:sysClr val="window" lastClr="FFFFFF"/>
                </a:solidFill>
                <a:latin typeface="Arial" panose="020B0604020202020204" pitchFamily="34" charset="0"/>
                <a:ea typeface="宋体" panose="02010600030101010101" pitchFamily="2" charset="-122"/>
              </a:endParaRPr>
            </a:p>
          </p:txBody>
        </p:sp>
        <p:sp>
          <p:nvSpPr>
            <p:cNvPr id="35850" name="TextBox 8"/>
            <p:cNvSpPr txBox="1">
              <a:spLocks noChangeArrowheads="1"/>
            </p:cNvSpPr>
            <p:nvPr/>
          </p:nvSpPr>
          <p:spPr bwMode="auto">
            <a:xfrm>
              <a:off x="1043608" y="1495507"/>
              <a:ext cx="6847392" cy="741237"/>
            </a:xfrm>
            <a:prstGeom prst="rect">
              <a:avLst/>
            </a:prstGeom>
            <a:noFill/>
            <a:ln w="9525">
              <a:noFill/>
              <a:miter lim="800000"/>
              <a:headEnd/>
              <a:tailEnd/>
            </a:ln>
          </p:spPr>
          <p:txBody>
            <a:bodyPr>
              <a:spAutoFit/>
            </a:bodyPr>
            <a:lstStyle/>
            <a:p>
              <a:pPr algn="ctr"/>
              <a:r>
                <a:rPr lang="zh-CN" altLang="en-US" sz="3600" b="1">
                  <a:solidFill>
                    <a:srgbClr val="FFFFFF"/>
                  </a:solidFill>
                </a:rPr>
                <a:t>危化行业</a:t>
              </a:r>
            </a:p>
          </p:txBody>
        </p:sp>
      </p:grpSp>
      <p:sp>
        <p:nvSpPr>
          <p:cNvPr id="35846" name="折角形 11"/>
          <p:cNvSpPr>
            <a:spLocks noChangeArrowheads="1"/>
          </p:cNvSpPr>
          <p:nvPr/>
        </p:nvSpPr>
        <p:spPr bwMode="auto">
          <a:xfrm>
            <a:off x="319088" y="1960563"/>
            <a:ext cx="8496300" cy="4489450"/>
          </a:xfrm>
          <a:prstGeom prst="foldedCorner">
            <a:avLst>
              <a:gd name="adj" fmla="val 16667"/>
            </a:avLst>
          </a:prstGeom>
          <a:gradFill rotWithShape="1">
            <a:gsLst>
              <a:gs pos="0">
                <a:srgbClr val="F0D6BB"/>
              </a:gs>
              <a:gs pos="50000">
                <a:srgbClr val="F5E4D4"/>
              </a:gs>
              <a:gs pos="100000">
                <a:srgbClr val="FAF1EA"/>
              </a:gs>
            </a:gsLst>
            <a:lin ang="5400000" scaled="1"/>
          </a:gradFill>
          <a:ln w="25400" algn="ctr">
            <a:noFill/>
            <a:round/>
            <a:headEnd/>
            <a:tailEnd/>
          </a:ln>
        </p:spPr>
        <p:txBody>
          <a:bodyPr anchor="ctr"/>
          <a:lstStyle/>
          <a:p>
            <a:pPr indent="457200">
              <a:lnSpc>
                <a:spcPts val="3575"/>
              </a:lnSpc>
            </a:pPr>
            <a:endParaRPr lang="zh-CN" altLang="en-US" sz="2800" b="1">
              <a:latin typeface="等线"/>
              <a:ea typeface="等线"/>
              <a:cs typeface="等线"/>
            </a:endParaRPr>
          </a:p>
          <a:p>
            <a:pPr indent="457200">
              <a:lnSpc>
                <a:spcPts val="3575"/>
              </a:lnSpc>
            </a:pPr>
            <a:r>
              <a:rPr lang="zh-CN" altLang="en-US" sz="2800" b="1">
                <a:latin typeface="等线"/>
                <a:ea typeface="等线"/>
                <a:cs typeface="等线"/>
              </a:rPr>
              <a:t>二、生产、储存企业</a:t>
            </a:r>
          </a:p>
          <a:p>
            <a:pPr indent="457200">
              <a:lnSpc>
                <a:spcPts val="3575"/>
              </a:lnSpc>
            </a:pPr>
            <a:endParaRPr lang="zh-CN" altLang="en-US" sz="2800" b="1">
              <a:latin typeface="等线"/>
              <a:ea typeface="等线"/>
              <a:cs typeface="等线"/>
            </a:endParaRPr>
          </a:p>
          <a:p>
            <a:pPr indent="457200">
              <a:lnSpc>
                <a:spcPts val="3575"/>
              </a:lnSpc>
            </a:pPr>
            <a:r>
              <a:rPr lang="zh-CN" altLang="en-US" sz="2400">
                <a:latin typeface="等线"/>
                <a:ea typeface="等线"/>
                <a:cs typeface="等线"/>
              </a:rPr>
              <a:t>1. 应编制《生产安全事故综合应急预案》；</a:t>
            </a:r>
          </a:p>
          <a:p>
            <a:pPr indent="457200">
              <a:lnSpc>
                <a:spcPts val="3575"/>
              </a:lnSpc>
            </a:pPr>
            <a:r>
              <a:rPr lang="zh-CN" altLang="en-US" sz="2400">
                <a:latin typeface="等线"/>
                <a:ea typeface="等线"/>
                <a:cs typeface="等线"/>
              </a:rPr>
              <a:t>2. 可编制相应的专项应急预案；</a:t>
            </a:r>
          </a:p>
          <a:p>
            <a:pPr indent="457200">
              <a:lnSpc>
                <a:spcPts val="3575"/>
              </a:lnSpc>
            </a:pPr>
            <a:r>
              <a:rPr lang="zh-CN" altLang="en-US" sz="2400">
                <a:latin typeface="等线"/>
                <a:ea typeface="等线"/>
                <a:cs typeface="等线"/>
              </a:rPr>
              <a:t>3. 应编制关键岗位（包括危险性较大的场所、装置或者设施等）的现场处置方案。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3686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36868"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pSp>
        <p:nvGrpSpPr>
          <p:cNvPr id="3" name="组合 18"/>
          <p:cNvGrpSpPr>
            <a:grpSpLocks/>
          </p:cNvGrpSpPr>
          <p:nvPr/>
        </p:nvGrpSpPr>
        <p:grpSpPr bwMode="auto">
          <a:xfrm>
            <a:off x="319088" y="1157288"/>
            <a:ext cx="8496300" cy="863600"/>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anchor="ctr"/>
            <a:lstStyle/>
            <a:p>
              <a:pPr marL="285750" indent="-285750">
                <a:buFont typeface="Wingdings" panose="05000000000000000000" pitchFamily="2" charset="2"/>
                <a:buChar char="n"/>
                <a:defRPr/>
              </a:pPr>
              <a:endParaRPr lang="zh-CN" altLang="en-US" sz="1400" dirty="0">
                <a:solidFill>
                  <a:sysClr val="window" lastClr="FFFFFF"/>
                </a:solidFill>
                <a:latin typeface="Arial" panose="020B0604020202020204" pitchFamily="34" charset="0"/>
                <a:ea typeface="宋体" panose="02010600030101010101" pitchFamily="2" charset="-122"/>
              </a:endParaRPr>
            </a:p>
          </p:txBody>
        </p:sp>
        <p:sp>
          <p:nvSpPr>
            <p:cNvPr id="36874" name="TextBox 8"/>
            <p:cNvSpPr txBox="1">
              <a:spLocks noChangeArrowheads="1"/>
            </p:cNvSpPr>
            <p:nvPr/>
          </p:nvSpPr>
          <p:spPr bwMode="auto">
            <a:xfrm>
              <a:off x="1043608" y="1495507"/>
              <a:ext cx="6847392" cy="741237"/>
            </a:xfrm>
            <a:prstGeom prst="rect">
              <a:avLst/>
            </a:prstGeom>
            <a:noFill/>
            <a:ln w="9525">
              <a:noFill/>
              <a:miter lim="800000"/>
              <a:headEnd/>
              <a:tailEnd/>
            </a:ln>
          </p:spPr>
          <p:txBody>
            <a:bodyPr>
              <a:spAutoFit/>
            </a:bodyPr>
            <a:lstStyle/>
            <a:p>
              <a:pPr algn="ctr"/>
              <a:r>
                <a:rPr lang="zh-CN" altLang="en-US" sz="3600" b="1">
                  <a:solidFill>
                    <a:srgbClr val="FFFFFF"/>
                  </a:solidFill>
                </a:rPr>
                <a:t>危化行业</a:t>
              </a:r>
            </a:p>
          </p:txBody>
        </p:sp>
      </p:grpSp>
      <p:sp>
        <p:nvSpPr>
          <p:cNvPr id="36870" name="折角形 11"/>
          <p:cNvSpPr>
            <a:spLocks noChangeArrowheads="1"/>
          </p:cNvSpPr>
          <p:nvPr/>
        </p:nvSpPr>
        <p:spPr bwMode="auto">
          <a:xfrm>
            <a:off x="328613" y="2020888"/>
            <a:ext cx="8496300" cy="4813300"/>
          </a:xfrm>
          <a:prstGeom prst="foldedCorner">
            <a:avLst>
              <a:gd name="adj" fmla="val 16667"/>
            </a:avLst>
          </a:prstGeom>
          <a:gradFill rotWithShape="1">
            <a:gsLst>
              <a:gs pos="0">
                <a:srgbClr val="F0D6BB"/>
              </a:gs>
              <a:gs pos="50000">
                <a:srgbClr val="F5E4D4"/>
              </a:gs>
              <a:gs pos="100000">
                <a:srgbClr val="FAF1EA"/>
              </a:gs>
            </a:gsLst>
            <a:lin ang="5400000" scaled="1"/>
          </a:gradFill>
          <a:ln w="25400" algn="ctr">
            <a:noFill/>
            <a:round/>
            <a:headEnd/>
            <a:tailEnd/>
          </a:ln>
        </p:spPr>
        <p:txBody>
          <a:bodyPr anchor="ctr"/>
          <a:lstStyle/>
          <a:p>
            <a:pPr indent="457200">
              <a:lnSpc>
                <a:spcPts val="3575"/>
              </a:lnSpc>
            </a:pPr>
            <a:endParaRPr lang="zh-CN" altLang="en-US" sz="2800" b="1">
              <a:latin typeface="等线"/>
              <a:ea typeface="等线"/>
              <a:cs typeface="等线"/>
            </a:endParaRPr>
          </a:p>
          <a:p>
            <a:pPr indent="457200">
              <a:lnSpc>
                <a:spcPts val="3575"/>
              </a:lnSpc>
            </a:pPr>
            <a:r>
              <a:rPr lang="zh-CN" altLang="en-US" sz="2400" b="1">
                <a:latin typeface="等线"/>
                <a:ea typeface="等线"/>
                <a:cs typeface="等线"/>
              </a:rPr>
              <a:t>三、经营企业</a:t>
            </a:r>
          </a:p>
          <a:p>
            <a:pPr indent="457200">
              <a:lnSpc>
                <a:spcPts val="3575"/>
              </a:lnSpc>
            </a:pPr>
            <a:endParaRPr lang="zh-CN" altLang="en-US" sz="2400" b="1">
              <a:latin typeface="等线"/>
              <a:ea typeface="等线"/>
              <a:cs typeface="等线"/>
            </a:endParaRPr>
          </a:p>
          <a:p>
            <a:pPr indent="457200">
              <a:lnSpc>
                <a:spcPts val="3075"/>
              </a:lnSpc>
            </a:pPr>
            <a:r>
              <a:rPr lang="zh-CN" altLang="en-US" sz="2000" b="1">
                <a:solidFill>
                  <a:srgbClr val="0000FF"/>
                </a:solidFill>
                <a:latin typeface="等线"/>
                <a:ea typeface="等线"/>
                <a:cs typeface="等线"/>
              </a:rPr>
              <a:t>1. 加油站或风险较小的其他经营企业：</a:t>
            </a:r>
            <a:r>
              <a:rPr lang="zh-CN" altLang="en-US" sz="2000">
                <a:latin typeface="等线"/>
                <a:ea typeface="等线"/>
                <a:cs typeface="等线"/>
              </a:rPr>
              <a:t>编制《**单位生产安全事故应急预案》。其参考编制方法为：在《导则》现场处置方案框架基础上，前面增加企业基本概况，后面增加《导则》附件相关内容。</a:t>
            </a:r>
          </a:p>
          <a:p>
            <a:pPr indent="457200">
              <a:lnSpc>
                <a:spcPts val="3075"/>
              </a:lnSpc>
            </a:pPr>
            <a:r>
              <a:rPr lang="zh-CN" altLang="en-US" sz="2000" b="1">
                <a:solidFill>
                  <a:srgbClr val="0000FF"/>
                </a:solidFill>
                <a:latin typeface="等线"/>
                <a:ea typeface="等线"/>
                <a:cs typeface="等线"/>
              </a:rPr>
              <a:t>2. 加油站外且风险较大的其他经营企业：</a:t>
            </a:r>
            <a:r>
              <a:rPr lang="zh-CN" altLang="en-US" sz="2000">
                <a:latin typeface="等线"/>
                <a:ea typeface="等线"/>
                <a:cs typeface="等线"/>
              </a:rPr>
              <a:t>应编制《生产安全事故综合应急预案》；可编制相应的专项应急预案；应编制关键岗位（包括危险性较大的场所、装置或者设施等）的现场处置方案。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3789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37892"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pSp>
        <p:nvGrpSpPr>
          <p:cNvPr id="3" name="组合 18"/>
          <p:cNvGrpSpPr>
            <a:grpSpLocks/>
          </p:cNvGrpSpPr>
          <p:nvPr/>
        </p:nvGrpSpPr>
        <p:grpSpPr bwMode="auto">
          <a:xfrm>
            <a:off x="319088" y="1157288"/>
            <a:ext cx="8496300" cy="863600"/>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anchor="ctr"/>
            <a:lstStyle/>
            <a:p>
              <a:pPr marL="285750" indent="-285750">
                <a:buFont typeface="Wingdings" panose="05000000000000000000" pitchFamily="2" charset="2"/>
                <a:buChar char="n"/>
                <a:defRPr/>
              </a:pPr>
              <a:endParaRPr lang="zh-CN" altLang="en-US" sz="1400" dirty="0">
                <a:solidFill>
                  <a:sysClr val="window" lastClr="FFFFFF"/>
                </a:solidFill>
                <a:latin typeface="Arial" panose="020B0604020202020204" pitchFamily="34" charset="0"/>
                <a:ea typeface="宋体" panose="02010600030101010101" pitchFamily="2" charset="-122"/>
              </a:endParaRPr>
            </a:p>
          </p:txBody>
        </p:sp>
        <p:sp>
          <p:nvSpPr>
            <p:cNvPr id="37898" name="TextBox 8"/>
            <p:cNvSpPr txBox="1">
              <a:spLocks noChangeArrowheads="1"/>
            </p:cNvSpPr>
            <p:nvPr/>
          </p:nvSpPr>
          <p:spPr bwMode="auto">
            <a:xfrm>
              <a:off x="1043608" y="1495507"/>
              <a:ext cx="6847392" cy="741237"/>
            </a:xfrm>
            <a:prstGeom prst="rect">
              <a:avLst/>
            </a:prstGeom>
            <a:noFill/>
            <a:ln w="9525">
              <a:noFill/>
              <a:miter lim="800000"/>
              <a:headEnd/>
              <a:tailEnd/>
            </a:ln>
          </p:spPr>
          <p:txBody>
            <a:bodyPr>
              <a:spAutoFit/>
            </a:bodyPr>
            <a:lstStyle/>
            <a:p>
              <a:pPr algn="ctr"/>
              <a:r>
                <a:rPr lang="zh-CN" altLang="en-US" sz="3600" b="1">
                  <a:solidFill>
                    <a:srgbClr val="FFFFFF"/>
                  </a:solidFill>
                </a:rPr>
                <a:t>非煤矿山行业</a:t>
              </a:r>
            </a:p>
          </p:txBody>
        </p:sp>
      </p:grpSp>
      <p:sp>
        <p:nvSpPr>
          <p:cNvPr id="37894" name="折角形 11"/>
          <p:cNvSpPr>
            <a:spLocks noChangeArrowheads="1"/>
          </p:cNvSpPr>
          <p:nvPr/>
        </p:nvSpPr>
        <p:spPr bwMode="auto">
          <a:xfrm>
            <a:off x="319088" y="1960563"/>
            <a:ext cx="8496300" cy="4489450"/>
          </a:xfrm>
          <a:prstGeom prst="foldedCorner">
            <a:avLst>
              <a:gd name="adj" fmla="val 16667"/>
            </a:avLst>
          </a:prstGeom>
          <a:gradFill rotWithShape="1">
            <a:gsLst>
              <a:gs pos="0">
                <a:srgbClr val="F0D6BB"/>
              </a:gs>
              <a:gs pos="50000">
                <a:srgbClr val="F5E4D4"/>
              </a:gs>
              <a:gs pos="100000">
                <a:srgbClr val="FAF1EA"/>
              </a:gs>
            </a:gsLst>
            <a:lin ang="5400000" scaled="1"/>
          </a:gradFill>
          <a:ln w="25400" algn="ctr">
            <a:noFill/>
            <a:round/>
            <a:headEnd/>
            <a:tailEnd/>
          </a:ln>
        </p:spPr>
        <p:txBody>
          <a:bodyPr anchor="ctr"/>
          <a:lstStyle/>
          <a:p>
            <a:pPr indent="457200">
              <a:lnSpc>
                <a:spcPts val="3575"/>
              </a:lnSpc>
            </a:pPr>
            <a:r>
              <a:rPr lang="zh-CN" altLang="en-US" sz="2800" b="1">
                <a:latin typeface="等线"/>
                <a:ea typeface="等线"/>
                <a:cs typeface="等线"/>
              </a:rPr>
              <a:t>一、石油、天然气（包括页岩气）企业</a:t>
            </a:r>
          </a:p>
          <a:p>
            <a:pPr indent="457200">
              <a:lnSpc>
                <a:spcPts val="3575"/>
              </a:lnSpc>
            </a:pPr>
            <a:endParaRPr lang="zh-CN" altLang="en-US" sz="2800" b="1">
              <a:latin typeface="等线"/>
              <a:ea typeface="等线"/>
              <a:cs typeface="等线"/>
            </a:endParaRPr>
          </a:p>
          <a:p>
            <a:pPr indent="457200">
              <a:lnSpc>
                <a:spcPts val="3575"/>
              </a:lnSpc>
            </a:pPr>
            <a:r>
              <a:rPr lang="zh-CN" altLang="en-US" sz="2400">
                <a:latin typeface="等线"/>
                <a:ea typeface="等线"/>
                <a:cs typeface="等线"/>
              </a:rPr>
              <a:t>1. 集团公司管理层：应编制《生产安全事故综合应急预案》；可编制相应的专项应急预案。</a:t>
            </a:r>
          </a:p>
          <a:p>
            <a:pPr indent="457200">
              <a:lnSpc>
                <a:spcPts val="3575"/>
              </a:lnSpc>
            </a:pPr>
            <a:r>
              <a:rPr lang="zh-CN" altLang="en-US" sz="2400">
                <a:latin typeface="等线"/>
                <a:ea typeface="等线"/>
                <a:cs typeface="等线"/>
              </a:rPr>
              <a:t>2. 隶属企业应急预案应与集团公司预案相衔接，并按照集团公司应急预案规定编制相应应急预案。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3891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38916"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pSp>
        <p:nvGrpSpPr>
          <p:cNvPr id="3" name="组合 18"/>
          <p:cNvGrpSpPr>
            <a:grpSpLocks/>
          </p:cNvGrpSpPr>
          <p:nvPr/>
        </p:nvGrpSpPr>
        <p:grpSpPr bwMode="auto">
          <a:xfrm>
            <a:off x="319088" y="1157288"/>
            <a:ext cx="8496300" cy="863600"/>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anchor="ctr"/>
            <a:lstStyle/>
            <a:p>
              <a:pPr marL="285750" indent="-285750">
                <a:buFont typeface="Wingdings" panose="05000000000000000000" pitchFamily="2" charset="2"/>
                <a:buChar char="n"/>
                <a:defRPr/>
              </a:pPr>
              <a:endParaRPr lang="zh-CN" altLang="en-US" sz="1400" dirty="0">
                <a:solidFill>
                  <a:sysClr val="window" lastClr="FFFFFF"/>
                </a:solidFill>
                <a:latin typeface="Arial" panose="020B0604020202020204" pitchFamily="34" charset="0"/>
                <a:ea typeface="宋体" panose="02010600030101010101" pitchFamily="2" charset="-122"/>
              </a:endParaRPr>
            </a:p>
          </p:txBody>
        </p:sp>
        <p:sp>
          <p:nvSpPr>
            <p:cNvPr id="38922" name="TextBox 8"/>
            <p:cNvSpPr txBox="1">
              <a:spLocks noChangeArrowheads="1"/>
            </p:cNvSpPr>
            <p:nvPr/>
          </p:nvSpPr>
          <p:spPr bwMode="auto">
            <a:xfrm>
              <a:off x="1043608" y="1495507"/>
              <a:ext cx="6847392" cy="741237"/>
            </a:xfrm>
            <a:prstGeom prst="rect">
              <a:avLst/>
            </a:prstGeom>
            <a:noFill/>
            <a:ln w="9525">
              <a:noFill/>
              <a:miter lim="800000"/>
              <a:headEnd/>
              <a:tailEnd/>
            </a:ln>
          </p:spPr>
          <p:txBody>
            <a:bodyPr>
              <a:spAutoFit/>
            </a:bodyPr>
            <a:lstStyle/>
            <a:p>
              <a:pPr algn="ctr"/>
              <a:r>
                <a:rPr lang="zh-CN" altLang="en-US" sz="3600" b="1">
                  <a:solidFill>
                    <a:srgbClr val="FFFFFF"/>
                  </a:solidFill>
                </a:rPr>
                <a:t>非煤矿山行业</a:t>
              </a:r>
            </a:p>
          </p:txBody>
        </p:sp>
      </p:grpSp>
      <p:sp>
        <p:nvSpPr>
          <p:cNvPr id="38918" name="折角形 11"/>
          <p:cNvSpPr>
            <a:spLocks noChangeArrowheads="1"/>
          </p:cNvSpPr>
          <p:nvPr/>
        </p:nvSpPr>
        <p:spPr bwMode="auto">
          <a:xfrm>
            <a:off x="317500" y="1874838"/>
            <a:ext cx="8497888" cy="4884737"/>
          </a:xfrm>
          <a:prstGeom prst="foldedCorner">
            <a:avLst>
              <a:gd name="adj" fmla="val 16667"/>
            </a:avLst>
          </a:prstGeom>
          <a:gradFill rotWithShape="1">
            <a:gsLst>
              <a:gs pos="0">
                <a:srgbClr val="F0D6BB"/>
              </a:gs>
              <a:gs pos="50000">
                <a:srgbClr val="F5E4D4"/>
              </a:gs>
              <a:gs pos="100000">
                <a:srgbClr val="FAF1EA"/>
              </a:gs>
            </a:gsLst>
            <a:lin ang="5400000" scaled="1"/>
          </a:gradFill>
          <a:ln w="25400" algn="ctr">
            <a:noFill/>
            <a:round/>
            <a:headEnd/>
            <a:tailEnd/>
          </a:ln>
        </p:spPr>
        <p:txBody>
          <a:bodyPr anchor="ctr"/>
          <a:lstStyle/>
          <a:p>
            <a:pPr indent="457200">
              <a:lnSpc>
                <a:spcPts val="3575"/>
              </a:lnSpc>
            </a:pPr>
            <a:endParaRPr lang="zh-CN" altLang="en-US" sz="2800" b="1">
              <a:latin typeface="等线"/>
              <a:ea typeface="等线"/>
              <a:cs typeface="等线"/>
            </a:endParaRPr>
          </a:p>
          <a:p>
            <a:pPr indent="457200">
              <a:lnSpc>
                <a:spcPts val="3575"/>
              </a:lnSpc>
            </a:pPr>
            <a:endParaRPr lang="zh-CN" altLang="en-US" sz="2800" b="1">
              <a:latin typeface="等线"/>
              <a:ea typeface="等线"/>
              <a:cs typeface="等线"/>
            </a:endParaRPr>
          </a:p>
          <a:p>
            <a:pPr indent="457200">
              <a:lnSpc>
                <a:spcPts val="3575"/>
              </a:lnSpc>
            </a:pPr>
            <a:r>
              <a:rPr lang="zh-CN" altLang="en-US" sz="2800" b="1">
                <a:latin typeface="等线"/>
                <a:ea typeface="等线"/>
                <a:cs typeface="等线"/>
              </a:rPr>
              <a:t>一、石油、天然气（包括页岩气）企业</a:t>
            </a:r>
          </a:p>
          <a:p>
            <a:pPr indent="457200">
              <a:lnSpc>
                <a:spcPts val="3575"/>
              </a:lnSpc>
            </a:pPr>
            <a:r>
              <a:rPr lang="zh-CN" altLang="en-US" sz="2000">
                <a:latin typeface="等线"/>
                <a:ea typeface="等线"/>
                <a:cs typeface="等线"/>
              </a:rPr>
              <a:t>3. 石油、天然气开采，管道输送企业，地质勘探和采掘施工企业（跨区域性项目）：应编制《生产安全事故综合应急预案》；可编制相应的专项应急预案；应编制关键岗位（包括危险性较大的场所、装置或者设施等）的现场处置方案。</a:t>
            </a:r>
          </a:p>
          <a:p>
            <a:pPr indent="457200">
              <a:lnSpc>
                <a:spcPts val="3175"/>
              </a:lnSpc>
            </a:pPr>
            <a:r>
              <a:rPr lang="zh-CN" altLang="en-US" sz="2000">
                <a:latin typeface="等线"/>
                <a:ea typeface="等线"/>
                <a:cs typeface="等线"/>
              </a:rPr>
              <a:t>4. 石油、天然气开采，管道输送企业，地质勘探和采掘施工企业（区域性项目）：编制《**单位生产安全事故应急预案》。其参考编制方法为：在《导则》现场处置方案框架基础上，前面增加项目和实施项目对象的基本概况，后面增加《导则》附件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3993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39940"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pSp>
        <p:nvGrpSpPr>
          <p:cNvPr id="3" name="组合 18"/>
          <p:cNvGrpSpPr>
            <a:grpSpLocks/>
          </p:cNvGrpSpPr>
          <p:nvPr/>
        </p:nvGrpSpPr>
        <p:grpSpPr bwMode="auto">
          <a:xfrm>
            <a:off x="319088" y="1157288"/>
            <a:ext cx="8496300" cy="863600"/>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anchor="ctr"/>
            <a:lstStyle/>
            <a:p>
              <a:pPr marL="285750" indent="-285750">
                <a:buFont typeface="Wingdings" panose="05000000000000000000" pitchFamily="2" charset="2"/>
                <a:buChar char="n"/>
                <a:defRPr/>
              </a:pPr>
              <a:endParaRPr lang="zh-CN" altLang="en-US" sz="1400" dirty="0">
                <a:solidFill>
                  <a:sysClr val="window" lastClr="FFFFFF"/>
                </a:solidFill>
                <a:latin typeface="Arial" panose="020B0604020202020204" pitchFamily="34" charset="0"/>
                <a:ea typeface="宋体" panose="02010600030101010101" pitchFamily="2" charset="-122"/>
              </a:endParaRPr>
            </a:p>
          </p:txBody>
        </p:sp>
        <p:sp>
          <p:nvSpPr>
            <p:cNvPr id="39946" name="TextBox 8"/>
            <p:cNvSpPr txBox="1">
              <a:spLocks noChangeArrowheads="1"/>
            </p:cNvSpPr>
            <p:nvPr/>
          </p:nvSpPr>
          <p:spPr bwMode="auto">
            <a:xfrm>
              <a:off x="1043608" y="1495507"/>
              <a:ext cx="6847392" cy="741237"/>
            </a:xfrm>
            <a:prstGeom prst="rect">
              <a:avLst/>
            </a:prstGeom>
            <a:noFill/>
            <a:ln w="9525">
              <a:noFill/>
              <a:miter lim="800000"/>
              <a:headEnd/>
              <a:tailEnd/>
            </a:ln>
          </p:spPr>
          <p:txBody>
            <a:bodyPr>
              <a:spAutoFit/>
            </a:bodyPr>
            <a:lstStyle/>
            <a:p>
              <a:pPr algn="ctr"/>
              <a:r>
                <a:rPr lang="zh-CN" altLang="en-US" sz="3600" b="1">
                  <a:solidFill>
                    <a:srgbClr val="FFFFFF"/>
                  </a:solidFill>
                </a:rPr>
                <a:t>非煤矿山行业</a:t>
              </a:r>
            </a:p>
          </p:txBody>
        </p:sp>
      </p:grpSp>
      <p:sp>
        <p:nvSpPr>
          <p:cNvPr id="39942" name="折角形 11"/>
          <p:cNvSpPr>
            <a:spLocks noChangeArrowheads="1"/>
          </p:cNvSpPr>
          <p:nvPr/>
        </p:nvSpPr>
        <p:spPr bwMode="auto">
          <a:xfrm>
            <a:off x="319088" y="1960563"/>
            <a:ext cx="8496300" cy="4884737"/>
          </a:xfrm>
          <a:prstGeom prst="foldedCorner">
            <a:avLst>
              <a:gd name="adj" fmla="val 16667"/>
            </a:avLst>
          </a:prstGeom>
          <a:gradFill rotWithShape="1">
            <a:gsLst>
              <a:gs pos="0">
                <a:srgbClr val="F0D6BB"/>
              </a:gs>
              <a:gs pos="50000">
                <a:srgbClr val="F5E4D4"/>
              </a:gs>
              <a:gs pos="100000">
                <a:srgbClr val="FAF1EA"/>
              </a:gs>
            </a:gsLst>
            <a:lin ang="5400000" scaled="1"/>
          </a:gradFill>
          <a:ln w="25400" algn="ctr">
            <a:noFill/>
            <a:round/>
            <a:headEnd/>
            <a:tailEnd/>
          </a:ln>
        </p:spPr>
        <p:txBody>
          <a:bodyPr anchor="ctr"/>
          <a:lstStyle/>
          <a:p>
            <a:pPr indent="457200">
              <a:lnSpc>
                <a:spcPts val="3575"/>
              </a:lnSpc>
            </a:pPr>
            <a:endParaRPr lang="zh-CN" altLang="en-US" sz="2800" b="1">
              <a:latin typeface="等线"/>
              <a:ea typeface="等线"/>
              <a:cs typeface="等线"/>
            </a:endParaRPr>
          </a:p>
          <a:p>
            <a:pPr indent="457200">
              <a:lnSpc>
                <a:spcPts val="3575"/>
              </a:lnSpc>
            </a:pPr>
            <a:r>
              <a:rPr lang="zh-CN" altLang="en-US" sz="2800" b="1">
                <a:latin typeface="等线"/>
                <a:ea typeface="等线"/>
                <a:cs typeface="等线"/>
              </a:rPr>
              <a:t>二、金属与非金属企业</a:t>
            </a:r>
          </a:p>
          <a:p>
            <a:pPr indent="457200">
              <a:lnSpc>
                <a:spcPts val="3575"/>
              </a:lnSpc>
            </a:pPr>
            <a:endParaRPr lang="zh-CN" altLang="en-US" sz="2800" b="1">
              <a:latin typeface="等线"/>
              <a:ea typeface="等线"/>
              <a:cs typeface="等线"/>
            </a:endParaRPr>
          </a:p>
          <a:p>
            <a:pPr indent="457200">
              <a:lnSpc>
                <a:spcPts val="3575"/>
              </a:lnSpc>
            </a:pPr>
            <a:r>
              <a:rPr lang="zh-CN" altLang="en-US" sz="2400">
                <a:latin typeface="等线"/>
                <a:ea typeface="等线"/>
                <a:cs typeface="等线"/>
              </a:rPr>
              <a:t>1. 大中型企业：应编制《生产安全事故综合应急预案》；针对关键岗位（包括危险性较大的场所、装置或者设施等），应编制相应的现场处置方案，或将现场处置方案并入综合应急预案。</a:t>
            </a:r>
          </a:p>
          <a:p>
            <a:pPr indent="457200">
              <a:lnSpc>
                <a:spcPts val="3575"/>
              </a:lnSpc>
            </a:pPr>
            <a:r>
              <a:rPr lang="zh-CN" altLang="en-US" sz="2400">
                <a:latin typeface="等线"/>
                <a:ea typeface="等线"/>
                <a:cs typeface="等线"/>
              </a:rPr>
              <a:t>2. 小型企业：编制《**单位生产安全事故应急预案》。其参考编制方法为：在《导则》现场处置方案框架基础上，前面增加企业基本概况，后面增加《导则》附件相关内容。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4096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40964"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pSp>
        <p:nvGrpSpPr>
          <p:cNvPr id="3" name="组合 18"/>
          <p:cNvGrpSpPr>
            <a:grpSpLocks/>
          </p:cNvGrpSpPr>
          <p:nvPr/>
        </p:nvGrpSpPr>
        <p:grpSpPr bwMode="auto">
          <a:xfrm>
            <a:off x="319088" y="1157288"/>
            <a:ext cx="8496300" cy="863600"/>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anchor="ctr"/>
            <a:lstStyle/>
            <a:p>
              <a:pPr marL="285750" indent="-285750">
                <a:buFont typeface="Wingdings" panose="05000000000000000000" pitchFamily="2" charset="2"/>
                <a:buChar char="n"/>
                <a:defRPr/>
              </a:pPr>
              <a:endParaRPr lang="zh-CN" altLang="en-US" sz="1400" dirty="0">
                <a:solidFill>
                  <a:sysClr val="window" lastClr="FFFFFF"/>
                </a:solidFill>
                <a:latin typeface="Arial" panose="020B0604020202020204" pitchFamily="34" charset="0"/>
                <a:ea typeface="宋体" panose="02010600030101010101" pitchFamily="2" charset="-122"/>
              </a:endParaRPr>
            </a:p>
          </p:txBody>
        </p:sp>
        <p:sp>
          <p:nvSpPr>
            <p:cNvPr id="40970" name="TextBox 8"/>
            <p:cNvSpPr txBox="1">
              <a:spLocks noChangeArrowheads="1"/>
            </p:cNvSpPr>
            <p:nvPr/>
          </p:nvSpPr>
          <p:spPr bwMode="auto">
            <a:xfrm>
              <a:off x="1043608" y="1495507"/>
              <a:ext cx="6847392" cy="741237"/>
            </a:xfrm>
            <a:prstGeom prst="rect">
              <a:avLst/>
            </a:prstGeom>
            <a:noFill/>
            <a:ln w="9525">
              <a:noFill/>
              <a:miter lim="800000"/>
              <a:headEnd/>
              <a:tailEnd/>
            </a:ln>
          </p:spPr>
          <p:txBody>
            <a:bodyPr>
              <a:spAutoFit/>
            </a:bodyPr>
            <a:lstStyle/>
            <a:p>
              <a:pPr algn="ctr"/>
              <a:r>
                <a:rPr lang="zh-CN" altLang="en-US" sz="3600" b="1">
                  <a:solidFill>
                    <a:srgbClr val="FFFFFF"/>
                  </a:solidFill>
                </a:rPr>
                <a:t>烟花爆竹行业</a:t>
              </a:r>
            </a:p>
          </p:txBody>
        </p:sp>
      </p:grpSp>
      <p:sp>
        <p:nvSpPr>
          <p:cNvPr id="40966" name="折角形 11"/>
          <p:cNvSpPr>
            <a:spLocks noChangeArrowheads="1"/>
          </p:cNvSpPr>
          <p:nvPr/>
        </p:nvSpPr>
        <p:spPr bwMode="auto">
          <a:xfrm>
            <a:off x="319088" y="1960563"/>
            <a:ext cx="8496300" cy="4745037"/>
          </a:xfrm>
          <a:prstGeom prst="foldedCorner">
            <a:avLst>
              <a:gd name="adj" fmla="val 16667"/>
            </a:avLst>
          </a:prstGeom>
          <a:gradFill rotWithShape="1">
            <a:gsLst>
              <a:gs pos="0">
                <a:srgbClr val="F0D6BB"/>
              </a:gs>
              <a:gs pos="50000">
                <a:srgbClr val="F5E4D4"/>
              </a:gs>
              <a:gs pos="100000">
                <a:srgbClr val="FAF1EA"/>
              </a:gs>
            </a:gsLst>
            <a:lin ang="5400000" scaled="1"/>
          </a:gradFill>
          <a:ln w="25400" algn="ctr">
            <a:noFill/>
            <a:round/>
            <a:headEnd/>
            <a:tailEnd/>
          </a:ln>
        </p:spPr>
        <p:txBody>
          <a:bodyPr anchor="ctr"/>
          <a:lstStyle/>
          <a:p>
            <a:pPr indent="457200">
              <a:lnSpc>
                <a:spcPts val="3575"/>
              </a:lnSpc>
            </a:pPr>
            <a:endParaRPr lang="zh-CN" altLang="en-US" sz="2800" b="1">
              <a:latin typeface="等线"/>
              <a:ea typeface="等线"/>
              <a:cs typeface="等线"/>
            </a:endParaRPr>
          </a:p>
          <a:p>
            <a:pPr indent="457200">
              <a:lnSpc>
                <a:spcPts val="3575"/>
              </a:lnSpc>
            </a:pPr>
            <a:endParaRPr lang="zh-CN" altLang="en-US" sz="2800" b="1">
              <a:latin typeface="等线"/>
              <a:ea typeface="等线"/>
              <a:cs typeface="等线"/>
            </a:endParaRPr>
          </a:p>
          <a:p>
            <a:pPr indent="457200">
              <a:lnSpc>
                <a:spcPts val="3575"/>
              </a:lnSpc>
            </a:pPr>
            <a:r>
              <a:rPr lang="zh-CN" altLang="en-US" sz="2800" b="1">
                <a:latin typeface="等线"/>
                <a:ea typeface="等线"/>
                <a:cs typeface="等线"/>
              </a:rPr>
              <a:t>一、批发储存企业</a:t>
            </a:r>
          </a:p>
          <a:p>
            <a:pPr indent="457200">
              <a:lnSpc>
                <a:spcPts val="3575"/>
              </a:lnSpc>
            </a:pPr>
            <a:r>
              <a:rPr lang="zh-CN" altLang="en-US" sz="2400">
                <a:latin typeface="等线"/>
                <a:ea typeface="等线"/>
                <a:cs typeface="等线"/>
              </a:rPr>
              <a:t>1. 应编制《生产安全事故综合应急预案》；</a:t>
            </a:r>
          </a:p>
          <a:p>
            <a:pPr indent="457200">
              <a:lnSpc>
                <a:spcPts val="3575"/>
              </a:lnSpc>
            </a:pPr>
            <a:r>
              <a:rPr lang="zh-CN" altLang="en-US" sz="2400">
                <a:latin typeface="等线"/>
                <a:ea typeface="等线"/>
                <a:cs typeface="等线"/>
              </a:rPr>
              <a:t>2. 针对关键岗位，参照《导则》可编制相应的现场处置方案，或将现场处置方案并入综合应急预案。</a:t>
            </a:r>
          </a:p>
          <a:p>
            <a:pPr indent="457200">
              <a:lnSpc>
                <a:spcPts val="3575"/>
              </a:lnSpc>
            </a:pPr>
            <a:r>
              <a:rPr lang="zh-CN" altLang="en-US" sz="2800" b="1">
                <a:latin typeface="等线"/>
                <a:ea typeface="等线"/>
                <a:cs typeface="等线"/>
              </a:rPr>
              <a:t>二、零售点（长期固定销售点）</a:t>
            </a:r>
          </a:p>
          <a:p>
            <a:pPr indent="457200">
              <a:lnSpc>
                <a:spcPts val="3575"/>
              </a:lnSpc>
            </a:pPr>
            <a:r>
              <a:rPr lang="zh-CN" altLang="en-US" sz="2400">
                <a:latin typeface="等线"/>
                <a:ea typeface="等线"/>
                <a:cs typeface="等线"/>
              </a:rPr>
              <a:t>应编制《**单位生产安全事故应急预案》。其参考编制方法为：在《导则》现场处置方案框架基础上，前面增加零售点基本概况，后面增加《导则》附件相关内容。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4198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41988"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pSp>
        <p:nvGrpSpPr>
          <p:cNvPr id="3" name="组合 18"/>
          <p:cNvGrpSpPr>
            <a:grpSpLocks/>
          </p:cNvGrpSpPr>
          <p:nvPr/>
        </p:nvGrpSpPr>
        <p:grpSpPr bwMode="auto">
          <a:xfrm>
            <a:off x="319088" y="1157288"/>
            <a:ext cx="8496300" cy="863600"/>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anchor="ctr"/>
            <a:lstStyle/>
            <a:p>
              <a:pPr marL="285750" indent="-285750">
                <a:buFont typeface="Wingdings" panose="05000000000000000000" pitchFamily="2" charset="2"/>
                <a:buChar char="n"/>
                <a:defRPr/>
              </a:pPr>
              <a:endParaRPr lang="zh-CN" altLang="en-US" sz="1400" dirty="0">
                <a:solidFill>
                  <a:sysClr val="window" lastClr="FFFFFF"/>
                </a:solidFill>
                <a:latin typeface="Arial" panose="020B0604020202020204" pitchFamily="34" charset="0"/>
                <a:ea typeface="宋体" panose="02010600030101010101" pitchFamily="2" charset="-122"/>
              </a:endParaRPr>
            </a:p>
          </p:txBody>
        </p:sp>
        <p:sp>
          <p:nvSpPr>
            <p:cNvPr id="41994" name="TextBox 8"/>
            <p:cNvSpPr txBox="1">
              <a:spLocks noChangeArrowheads="1"/>
            </p:cNvSpPr>
            <p:nvPr/>
          </p:nvSpPr>
          <p:spPr bwMode="auto">
            <a:xfrm>
              <a:off x="1043608" y="1495507"/>
              <a:ext cx="6847392" cy="741237"/>
            </a:xfrm>
            <a:prstGeom prst="rect">
              <a:avLst/>
            </a:prstGeom>
            <a:noFill/>
            <a:ln w="9525">
              <a:noFill/>
              <a:miter lim="800000"/>
              <a:headEnd/>
              <a:tailEnd/>
            </a:ln>
          </p:spPr>
          <p:txBody>
            <a:bodyPr>
              <a:spAutoFit/>
            </a:bodyPr>
            <a:lstStyle/>
            <a:p>
              <a:pPr algn="ctr"/>
              <a:r>
                <a:rPr lang="zh-CN" altLang="en-US" sz="3600" b="1">
                  <a:solidFill>
                    <a:srgbClr val="FFFFFF"/>
                  </a:solidFill>
                </a:rPr>
                <a:t>金属冶炼行业</a:t>
              </a:r>
            </a:p>
          </p:txBody>
        </p:sp>
      </p:grpSp>
      <p:sp>
        <p:nvSpPr>
          <p:cNvPr id="41990" name="折角形 11"/>
          <p:cNvSpPr>
            <a:spLocks noChangeArrowheads="1"/>
          </p:cNvSpPr>
          <p:nvPr/>
        </p:nvSpPr>
        <p:spPr bwMode="auto">
          <a:xfrm>
            <a:off x="319088" y="1960563"/>
            <a:ext cx="8496300" cy="4489450"/>
          </a:xfrm>
          <a:prstGeom prst="foldedCorner">
            <a:avLst>
              <a:gd name="adj" fmla="val 16667"/>
            </a:avLst>
          </a:prstGeom>
          <a:gradFill rotWithShape="1">
            <a:gsLst>
              <a:gs pos="0">
                <a:srgbClr val="F0D6BB"/>
              </a:gs>
              <a:gs pos="50000">
                <a:srgbClr val="F5E4D4"/>
              </a:gs>
              <a:gs pos="100000">
                <a:srgbClr val="FAF1EA"/>
              </a:gs>
            </a:gsLst>
            <a:lin ang="5400000" scaled="1"/>
          </a:gradFill>
          <a:ln w="25400" algn="ctr">
            <a:noFill/>
            <a:round/>
            <a:headEnd/>
            <a:tailEnd/>
          </a:ln>
        </p:spPr>
        <p:txBody>
          <a:bodyPr anchor="ctr"/>
          <a:lstStyle/>
          <a:p>
            <a:pPr indent="457200">
              <a:lnSpc>
                <a:spcPts val="3575"/>
              </a:lnSpc>
            </a:pPr>
            <a:r>
              <a:rPr lang="zh-CN" altLang="en-US" sz="2400">
                <a:latin typeface="等线"/>
                <a:ea typeface="等线"/>
                <a:cs typeface="等线"/>
              </a:rPr>
              <a:t>1. 应编制《生产安全事故综合应急预案》。</a:t>
            </a:r>
          </a:p>
          <a:p>
            <a:pPr indent="457200">
              <a:lnSpc>
                <a:spcPts val="3575"/>
              </a:lnSpc>
            </a:pPr>
            <a:r>
              <a:rPr lang="zh-CN" altLang="en-US" sz="2400">
                <a:latin typeface="等线"/>
                <a:ea typeface="等线"/>
                <a:cs typeface="等线"/>
              </a:rPr>
              <a:t>2. 可编制相应的专项应急预案。</a:t>
            </a:r>
          </a:p>
          <a:p>
            <a:pPr indent="457200">
              <a:lnSpc>
                <a:spcPts val="3575"/>
              </a:lnSpc>
            </a:pPr>
            <a:r>
              <a:rPr lang="zh-CN" altLang="en-US" sz="2400">
                <a:latin typeface="等线"/>
                <a:ea typeface="等线"/>
                <a:cs typeface="等线"/>
              </a:rPr>
              <a:t>3. 编制关键岗位（包括危险性较大的场所、装置或者设施等）的现场处置方案</a:t>
            </a:r>
            <a:r>
              <a:rPr lang="zh-CN" altLang="en-US" sz="2400">
                <a:latin typeface="等线"/>
                <a:ea typeface="等线"/>
                <a:cs typeface="等线"/>
                <a:sym typeface="+mn-ea"/>
              </a:rPr>
              <a:t>或将现场处置方案并入综合应急预案</a:t>
            </a:r>
            <a:r>
              <a:rPr lang="zh-CN" altLang="en-US" sz="2400">
                <a:latin typeface="等线"/>
                <a:ea typeface="等线"/>
                <a:cs typeface="等线"/>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4301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43012"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pSp>
        <p:nvGrpSpPr>
          <p:cNvPr id="3" name="组合 18"/>
          <p:cNvGrpSpPr>
            <a:grpSpLocks/>
          </p:cNvGrpSpPr>
          <p:nvPr/>
        </p:nvGrpSpPr>
        <p:grpSpPr bwMode="auto">
          <a:xfrm>
            <a:off x="214313" y="1157288"/>
            <a:ext cx="8799512" cy="863600"/>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anchor="ctr"/>
            <a:lstStyle/>
            <a:p>
              <a:pPr marL="285750" indent="-285750">
                <a:buFont typeface="Wingdings" panose="05000000000000000000" pitchFamily="2" charset="2"/>
                <a:buChar char="n"/>
                <a:defRPr/>
              </a:pPr>
              <a:endParaRPr lang="zh-CN" altLang="en-US" sz="1400" dirty="0">
                <a:solidFill>
                  <a:sysClr val="window" lastClr="FFFFFF"/>
                </a:solidFill>
                <a:latin typeface="Arial" panose="020B0604020202020204" pitchFamily="34" charset="0"/>
                <a:ea typeface="宋体" panose="02010600030101010101" pitchFamily="2" charset="-122"/>
              </a:endParaRPr>
            </a:p>
          </p:txBody>
        </p:sp>
        <p:sp>
          <p:nvSpPr>
            <p:cNvPr id="43018" name="TextBox 8"/>
            <p:cNvSpPr txBox="1">
              <a:spLocks noChangeArrowheads="1"/>
            </p:cNvSpPr>
            <p:nvPr/>
          </p:nvSpPr>
          <p:spPr bwMode="auto">
            <a:xfrm>
              <a:off x="1043608" y="1495507"/>
              <a:ext cx="6847392" cy="741118"/>
            </a:xfrm>
            <a:prstGeom prst="rect">
              <a:avLst/>
            </a:prstGeom>
            <a:noFill/>
            <a:ln w="9525">
              <a:noFill/>
              <a:miter lim="800000"/>
              <a:headEnd/>
              <a:tailEnd/>
            </a:ln>
          </p:spPr>
          <p:txBody>
            <a:bodyPr>
              <a:spAutoFit/>
            </a:bodyPr>
            <a:lstStyle/>
            <a:p>
              <a:pPr algn="ctr"/>
              <a:r>
                <a:rPr lang="zh-CN" altLang="en-US" sz="3600" b="1">
                  <a:solidFill>
                    <a:srgbClr val="FFFFFF"/>
                  </a:solidFill>
                </a:rPr>
                <a:t>工贸行业</a:t>
              </a:r>
            </a:p>
          </p:txBody>
        </p:sp>
      </p:grpSp>
      <p:sp>
        <p:nvSpPr>
          <p:cNvPr id="43014" name="折角形 11"/>
          <p:cNvSpPr>
            <a:spLocks noChangeArrowheads="1"/>
          </p:cNvSpPr>
          <p:nvPr/>
        </p:nvSpPr>
        <p:spPr bwMode="auto">
          <a:xfrm>
            <a:off x="214313" y="1960563"/>
            <a:ext cx="8799512" cy="4768850"/>
          </a:xfrm>
          <a:prstGeom prst="foldedCorner">
            <a:avLst>
              <a:gd name="adj" fmla="val 16667"/>
            </a:avLst>
          </a:prstGeom>
          <a:gradFill rotWithShape="1">
            <a:gsLst>
              <a:gs pos="0">
                <a:srgbClr val="F0D6BB"/>
              </a:gs>
              <a:gs pos="50000">
                <a:srgbClr val="F5E4D4"/>
              </a:gs>
              <a:gs pos="100000">
                <a:srgbClr val="FAF1EA"/>
              </a:gs>
            </a:gsLst>
            <a:lin ang="5400000" scaled="1"/>
          </a:gradFill>
          <a:ln w="25400" algn="ctr">
            <a:noFill/>
            <a:round/>
            <a:headEnd/>
            <a:tailEnd/>
          </a:ln>
        </p:spPr>
        <p:txBody>
          <a:bodyPr anchor="ctr"/>
          <a:lstStyle/>
          <a:p>
            <a:pPr indent="457200">
              <a:lnSpc>
                <a:spcPts val="3575"/>
              </a:lnSpc>
            </a:pPr>
            <a:endParaRPr lang="zh-CN" altLang="en-US" sz="2400">
              <a:latin typeface="等线"/>
              <a:ea typeface="等线"/>
              <a:cs typeface="等线"/>
            </a:endParaRPr>
          </a:p>
          <a:p>
            <a:pPr indent="457200">
              <a:lnSpc>
                <a:spcPts val="3575"/>
              </a:lnSpc>
            </a:pPr>
            <a:endParaRPr lang="zh-CN" altLang="en-US" sz="2400">
              <a:latin typeface="等线"/>
              <a:ea typeface="等线"/>
              <a:cs typeface="等线"/>
            </a:endParaRPr>
          </a:p>
          <a:p>
            <a:pPr indent="457200">
              <a:lnSpc>
                <a:spcPts val="3575"/>
              </a:lnSpc>
            </a:pPr>
            <a:r>
              <a:rPr lang="zh-CN" altLang="en-US" sz="2400" b="1">
                <a:latin typeface="等线"/>
                <a:ea typeface="等线"/>
                <a:cs typeface="等线"/>
              </a:rPr>
              <a:t>一、规上企业</a:t>
            </a:r>
          </a:p>
          <a:p>
            <a:pPr indent="457200">
              <a:lnSpc>
                <a:spcPts val="3575"/>
              </a:lnSpc>
            </a:pPr>
            <a:r>
              <a:rPr lang="zh-CN" altLang="en-US" sz="2400">
                <a:latin typeface="等线"/>
                <a:ea typeface="等线"/>
                <a:cs typeface="等线"/>
                <a:sym typeface="+mn-ea"/>
              </a:rPr>
              <a:t>1. 应编制《生产安全事故综合应急预案》。</a:t>
            </a:r>
            <a:endParaRPr lang="zh-CN" altLang="en-US" sz="2400">
              <a:latin typeface="等线"/>
              <a:ea typeface="等线"/>
              <a:cs typeface="等线"/>
            </a:endParaRPr>
          </a:p>
          <a:p>
            <a:pPr indent="457200">
              <a:lnSpc>
                <a:spcPts val="3575"/>
              </a:lnSpc>
            </a:pPr>
            <a:r>
              <a:rPr lang="zh-CN" altLang="en-US" sz="2400">
                <a:latin typeface="等线"/>
                <a:ea typeface="等线"/>
                <a:cs typeface="等线"/>
                <a:sym typeface="+mn-ea"/>
              </a:rPr>
              <a:t>2. 可编制相应的专项应急预案。</a:t>
            </a:r>
            <a:endParaRPr lang="zh-CN" altLang="en-US" sz="2400">
              <a:latin typeface="等线"/>
              <a:ea typeface="等线"/>
              <a:cs typeface="等线"/>
            </a:endParaRPr>
          </a:p>
          <a:p>
            <a:pPr indent="457200">
              <a:lnSpc>
                <a:spcPts val="3575"/>
              </a:lnSpc>
            </a:pPr>
            <a:r>
              <a:rPr lang="zh-CN" altLang="en-US" sz="2400">
                <a:latin typeface="等线"/>
                <a:ea typeface="等线"/>
                <a:cs typeface="等线"/>
                <a:sym typeface="+mn-ea"/>
              </a:rPr>
              <a:t>3. 编制关键岗位（包括危险性较大的场所、装置或者设施等）的现场处置方案或将现场处置方案并入综合应急预案。</a:t>
            </a:r>
            <a:endParaRPr lang="zh-CN" altLang="en-US" sz="2400">
              <a:latin typeface="等线"/>
              <a:ea typeface="等线"/>
              <a:cs typeface="等线"/>
            </a:endParaRPr>
          </a:p>
          <a:p>
            <a:pPr indent="457200">
              <a:lnSpc>
                <a:spcPts val="3575"/>
              </a:lnSpc>
            </a:pPr>
            <a:r>
              <a:rPr lang="zh-CN" altLang="en-US" sz="2400" b="1">
                <a:latin typeface="等线"/>
                <a:ea typeface="等线"/>
                <a:cs typeface="等线"/>
              </a:rPr>
              <a:t>二、一般企业</a:t>
            </a:r>
          </a:p>
          <a:p>
            <a:pPr indent="457200">
              <a:lnSpc>
                <a:spcPts val="3575"/>
              </a:lnSpc>
            </a:pPr>
            <a:r>
              <a:rPr lang="zh-CN" altLang="en-US" sz="2400">
                <a:latin typeface="等线"/>
                <a:ea typeface="等线"/>
                <a:cs typeface="等线"/>
              </a:rPr>
              <a:t>编制《**单位生产安全事故应急预案》。其参考编制方法为：在《导则》现场处置方案框架基础上，前面增加企业基本概况，后面增加《导则》附件相关内容。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4"/>
          <p:cNvPicPr>
            <a:picLocks noChangeAspect="1"/>
          </p:cNvPicPr>
          <p:nvPr/>
        </p:nvPicPr>
        <p:blipFill>
          <a:blip r:embed="rId2"/>
          <a:srcRect/>
          <a:stretch>
            <a:fillRect/>
          </a:stretch>
        </p:blipFill>
        <p:spPr bwMode="auto">
          <a:xfrm>
            <a:off x="1065213" y="187325"/>
            <a:ext cx="2463800" cy="2057400"/>
          </a:xfrm>
          <a:prstGeom prst="rect">
            <a:avLst/>
          </a:prstGeom>
          <a:noFill/>
          <a:ln w="9525">
            <a:noFill/>
            <a:miter lim="800000"/>
            <a:headEnd/>
            <a:tailEnd/>
          </a:ln>
        </p:spPr>
      </p:pic>
      <p:sp>
        <p:nvSpPr>
          <p:cNvPr id="7" name="文本框 6"/>
          <p:cNvSpPr txBox="1"/>
          <p:nvPr/>
        </p:nvSpPr>
        <p:spPr>
          <a:xfrm>
            <a:off x="368300" y="2243138"/>
            <a:ext cx="8408988" cy="4430712"/>
          </a:xfrm>
          <a:prstGeom prst="rect">
            <a:avLst/>
          </a:prstGeom>
          <a:noFill/>
        </p:spPr>
        <p:txBody>
          <a:bodyPr>
            <a:spAutoFit/>
          </a:bodyPr>
          <a:lstStyle/>
          <a:p>
            <a:pPr fontAlgn="auto">
              <a:lnSpc>
                <a:spcPts val="3100"/>
              </a:lnSpc>
              <a:defRPr/>
            </a:pPr>
            <a:r>
              <a:rPr lang="zh-CN" altLang="en-US" sz="2800" b="1">
                <a:solidFill>
                  <a:srgbClr val="FF0000"/>
                </a:solidFill>
                <a:latin typeface="+mj-ea"/>
                <a:ea typeface="+mj-ea"/>
              </a:rPr>
              <a:t>   </a:t>
            </a:r>
            <a:r>
              <a:rPr lang="zh-CN" altLang="en-US" sz="2000" b="1">
                <a:solidFill>
                  <a:srgbClr val="0000FF"/>
                </a:solidFill>
                <a:latin typeface="方正黑体_GBK" panose="03000509000000000000" pitchFamily="65" charset="-122"/>
                <a:ea typeface="方正黑体_GBK" panose="03000509000000000000" pitchFamily="65" charset="-122"/>
              </a:rPr>
              <a:t>一是</a:t>
            </a:r>
            <a:r>
              <a:rPr lang="zh-CN" altLang="en-US" sz="2000">
                <a:latin typeface="方正黑体_GBK" panose="03000509000000000000" pitchFamily="65" charset="-122"/>
                <a:ea typeface="方正黑体_GBK" panose="03000509000000000000" pitchFamily="65" charset="-122"/>
              </a:rPr>
              <a:t>组织编制国家应急总体预案和规划，指导各地区各部门应对突发事件工作，推动应急预案体系建设和预案演练。</a:t>
            </a:r>
            <a:r>
              <a:rPr lang="zh-CN" altLang="en-US" sz="2000" b="1">
                <a:solidFill>
                  <a:srgbClr val="0000FF"/>
                </a:solidFill>
                <a:latin typeface="方正黑体_GBK" panose="03000509000000000000" pitchFamily="65" charset="-122"/>
                <a:ea typeface="方正黑体_GBK" panose="03000509000000000000" pitchFamily="65" charset="-122"/>
              </a:rPr>
              <a:t>二是</a:t>
            </a:r>
            <a:r>
              <a:rPr lang="zh-CN" altLang="en-US" sz="2000">
                <a:latin typeface="方正黑体_GBK" panose="03000509000000000000" pitchFamily="65" charset="-122"/>
                <a:ea typeface="方正黑体_GBK" panose="03000509000000000000" pitchFamily="65" charset="-122"/>
              </a:rPr>
              <a:t>建立灾情报告系统并统一发布灾情，统筹应急力量建设和物资储备并在救灾时统一调度，组织灾害救助体系建设，指导安全生产类、自然灾害类应急救援，承担国家应对特别重大灾害指挥部工作。</a:t>
            </a:r>
            <a:r>
              <a:rPr lang="zh-CN" altLang="en-US" sz="2000" b="1">
                <a:solidFill>
                  <a:srgbClr val="0000FF"/>
                </a:solidFill>
                <a:latin typeface="方正黑体_GBK" panose="03000509000000000000" pitchFamily="65" charset="-122"/>
                <a:ea typeface="方正黑体_GBK" panose="03000509000000000000" pitchFamily="65" charset="-122"/>
              </a:rPr>
              <a:t>三是</a:t>
            </a:r>
            <a:r>
              <a:rPr lang="zh-CN" altLang="en-US" sz="2000">
                <a:latin typeface="方正黑体_GBK" panose="03000509000000000000" pitchFamily="65" charset="-122"/>
                <a:ea typeface="方正黑体_GBK" panose="03000509000000000000" pitchFamily="65" charset="-122"/>
              </a:rPr>
              <a:t>指导火灾、水旱灾害、地质灾害等防治。负责安全生产综合监督管理和工矿商贸行业安全生产监督管理等。</a:t>
            </a:r>
            <a:r>
              <a:rPr lang="zh-CN" altLang="en-US" sz="2000" b="1">
                <a:solidFill>
                  <a:srgbClr val="0000FF"/>
                </a:solidFill>
                <a:latin typeface="方正黑体_GBK" panose="03000509000000000000" pitchFamily="65" charset="-122"/>
                <a:ea typeface="方正黑体_GBK" panose="03000509000000000000" pitchFamily="65" charset="-122"/>
              </a:rPr>
              <a:t>四是</a:t>
            </a:r>
            <a:r>
              <a:rPr lang="zh-CN" altLang="en-US" sz="2000">
                <a:latin typeface="方正黑体_GBK" panose="03000509000000000000" pitchFamily="65" charset="-122"/>
                <a:ea typeface="方正黑体_GBK" panose="03000509000000000000" pitchFamily="65" charset="-122"/>
              </a:rPr>
              <a:t>公安消防部队、武警森林部队转制后，与安全生产等应急救援队伍一并作为综合性常备应急骨干力量，由应急管理部管理，实行专门管理和政策保障，采取符合其自身特点的职务职级序列和管理办法，提高职业荣誉感，保持有生力量和战斗力。应急管理部要处理好防灾和救灾的关系，明确与相关部门和地方各自职责分工，建立协调配合机制。</a:t>
            </a:r>
          </a:p>
        </p:txBody>
      </p:sp>
      <p:sp>
        <p:nvSpPr>
          <p:cNvPr id="16387" name="文本框 7"/>
          <p:cNvSpPr txBox="1">
            <a:spLocks noChangeArrowheads="1"/>
          </p:cNvSpPr>
          <p:nvPr/>
        </p:nvSpPr>
        <p:spPr bwMode="auto">
          <a:xfrm>
            <a:off x="3902075" y="915988"/>
            <a:ext cx="3857625" cy="600075"/>
          </a:xfrm>
          <a:prstGeom prst="rect">
            <a:avLst/>
          </a:prstGeom>
          <a:noFill/>
          <a:ln w="9525">
            <a:noFill/>
            <a:miter lim="800000"/>
            <a:headEnd/>
            <a:tailEnd/>
          </a:ln>
        </p:spPr>
        <p:txBody>
          <a:bodyPr wrap="none">
            <a:spAutoFit/>
          </a:bodyPr>
          <a:lstStyle/>
          <a:p>
            <a:pPr>
              <a:lnSpc>
                <a:spcPts val="4000"/>
              </a:lnSpc>
            </a:pPr>
            <a:r>
              <a:rPr lang="zh-CN" altLang="en-US" sz="3200" b="1">
                <a:solidFill>
                  <a:srgbClr val="FF0000"/>
                </a:solidFill>
                <a:latin typeface="方正小标宋_GBK"/>
                <a:ea typeface="方正小标宋_GBK"/>
                <a:cs typeface="方正小标宋_GBK"/>
                <a:sym typeface="+mn-ea"/>
              </a:rPr>
              <a:t>应急管理部主要职责</a:t>
            </a:r>
            <a:endParaRPr lang="zh-CN" altLang="en-US" sz="3200" b="1">
              <a:solidFill>
                <a:srgbClr val="FF0000"/>
              </a:solidFill>
              <a:latin typeface="方正小标宋_GBK"/>
              <a:ea typeface="方正小标宋_GBK"/>
              <a:cs typeface="方正小标宋_GBK"/>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4403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44036"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grpSp>
        <p:nvGrpSpPr>
          <p:cNvPr id="3" name="组合 18"/>
          <p:cNvGrpSpPr>
            <a:grpSpLocks/>
          </p:cNvGrpSpPr>
          <p:nvPr/>
        </p:nvGrpSpPr>
        <p:grpSpPr bwMode="auto">
          <a:xfrm>
            <a:off x="319088" y="1157288"/>
            <a:ext cx="8496300" cy="863600"/>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anchor="ctr"/>
            <a:lstStyle/>
            <a:p>
              <a:pPr marL="285750" indent="-285750">
                <a:buFont typeface="Wingdings" panose="05000000000000000000" pitchFamily="2" charset="2"/>
                <a:buChar char="n"/>
                <a:defRPr/>
              </a:pPr>
              <a:endParaRPr lang="zh-CN" altLang="en-US" sz="1400" dirty="0">
                <a:solidFill>
                  <a:sysClr val="window" lastClr="FFFFFF"/>
                </a:solidFill>
                <a:latin typeface="Arial" panose="020B0604020202020204" pitchFamily="34" charset="0"/>
                <a:ea typeface="宋体" panose="02010600030101010101" pitchFamily="2" charset="-122"/>
              </a:endParaRPr>
            </a:p>
          </p:txBody>
        </p:sp>
        <p:sp>
          <p:nvSpPr>
            <p:cNvPr id="44043" name="TextBox 8"/>
            <p:cNvSpPr txBox="1">
              <a:spLocks noChangeArrowheads="1"/>
            </p:cNvSpPr>
            <p:nvPr/>
          </p:nvSpPr>
          <p:spPr bwMode="auto">
            <a:xfrm>
              <a:off x="1043608" y="1495507"/>
              <a:ext cx="6847392" cy="741237"/>
            </a:xfrm>
            <a:prstGeom prst="rect">
              <a:avLst/>
            </a:prstGeom>
            <a:noFill/>
            <a:ln w="9525">
              <a:noFill/>
              <a:miter lim="800000"/>
              <a:headEnd/>
              <a:tailEnd/>
            </a:ln>
          </p:spPr>
          <p:txBody>
            <a:bodyPr>
              <a:spAutoFit/>
            </a:bodyPr>
            <a:lstStyle/>
            <a:p>
              <a:pPr algn="ctr"/>
              <a:r>
                <a:rPr lang="zh-CN" altLang="en-US" sz="3600" b="1">
                  <a:solidFill>
                    <a:srgbClr val="FFFFFF"/>
                  </a:solidFill>
                </a:rPr>
                <a:t>其他行业</a:t>
              </a:r>
            </a:p>
          </p:txBody>
        </p:sp>
      </p:grpSp>
      <p:sp>
        <p:nvSpPr>
          <p:cNvPr id="44038" name="折角形 11"/>
          <p:cNvSpPr>
            <a:spLocks noChangeArrowheads="1"/>
          </p:cNvSpPr>
          <p:nvPr/>
        </p:nvSpPr>
        <p:spPr bwMode="auto">
          <a:xfrm>
            <a:off x="327025" y="1960563"/>
            <a:ext cx="8497888" cy="4745037"/>
          </a:xfrm>
          <a:prstGeom prst="foldedCorner">
            <a:avLst>
              <a:gd name="adj" fmla="val 16667"/>
            </a:avLst>
          </a:prstGeom>
          <a:gradFill rotWithShape="1">
            <a:gsLst>
              <a:gs pos="0">
                <a:srgbClr val="F0D6BB"/>
              </a:gs>
              <a:gs pos="50000">
                <a:srgbClr val="F5E4D4"/>
              </a:gs>
              <a:gs pos="100000">
                <a:srgbClr val="FAF1EA"/>
              </a:gs>
            </a:gsLst>
            <a:lin ang="5400000" scaled="1"/>
          </a:gradFill>
          <a:ln w="25400" algn="ctr">
            <a:noFill/>
            <a:round/>
            <a:headEnd/>
            <a:tailEnd/>
          </a:ln>
        </p:spPr>
        <p:txBody>
          <a:bodyPr anchor="ctr"/>
          <a:lstStyle/>
          <a:p>
            <a:pPr indent="457200">
              <a:lnSpc>
                <a:spcPts val="3575"/>
              </a:lnSpc>
            </a:pPr>
            <a:endParaRPr lang="zh-CN" altLang="en-US" sz="2800" b="1">
              <a:latin typeface="等线"/>
              <a:ea typeface="等线"/>
              <a:cs typeface="等线"/>
            </a:endParaRPr>
          </a:p>
          <a:p>
            <a:pPr indent="457200">
              <a:lnSpc>
                <a:spcPts val="3575"/>
              </a:lnSpc>
            </a:pPr>
            <a:endParaRPr lang="zh-CN" altLang="en-US" sz="2800" b="1">
              <a:latin typeface="等线"/>
              <a:ea typeface="等线"/>
              <a:cs typeface="等线"/>
            </a:endParaRPr>
          </a:p>
          <a:p>
            <a:pPr indent="457200">
              <a:lnSpc>
                <a:spcPts val="3575"/>
              </a:lnSpc>
            </a:pPr>
            <a:endParaRPr lang="zh-CN" altLang="en-US" sz="2800">
              <a:latin typeface="等线"/>
              <a:ea typeface="等线"/>
              <a:cs typeface="等线"/>
            </a:endParaRPr>
          </a:p>
        </p:txBody>
      </p:sp>
      <p:sp>
        <p:nvSpPr>
          <p:cNvPr id="44039" name="文本框 1"/>
          <p:cNvSpPr txBox="1">
            <a:spLocks noChangeArrowheads="1"/>
          </p:cNvSpPr>
          <p:nvPr/>
        </p:nvSpPr>
        <p:spPr bwMode="auto">
          <a:xfrm>
            <a:off x="1044575" y="2968625"/>
            <a:ext cx="7064375" cy="1187450"/>
          </a:xfrm>
          <a:prstGeom prst="rect">
            <a:avLst/>
          </a:prstGeom>
          <a:noFill/>
          <a:ln w="9525">
            <a:noFill/>
            <a:miter lim="800000"/>
            <a:headEnd/>
            <a:tailEnd/>
          </a:ln>
        </p:spPr>
        <p:txBody>
          <a:bodyPr>
            <a:spAutoFit/>
          </a:bodyPr>
          <a:lstStyle/>
          <a:p>
            <a:pPr indent="457200">
              <a:lnSpc>
                <a:spcPts val="4275"/>
              </a:lnSpc>
            </a:pPr>
            <a:r>
              <a:rPr lang="en-US" altLang="zh-CN" sz="2800">
                <a:latin typeface="等线"/>
                <a:ea typeface="等线"/>
                <a:cs typeface="等线"/>
                <a:sym typeface="+mn-ea"/>
              </a:rPr>
              <a:t>  </a:t>
            </a:r>
            <a:r>
              <a:rPr lang="zh-CN" altLang="en-US" sz="2800">
                <a:latin typeface="等线"/>
                <a:ea typeface="等线"/>
                <a:cs typeface="等线"/>
                <a:sym typeface="+mn-ea"/>
              </a:rPr>
              <a:t>按照国家相关法律法规、行业标准并结合企业实际情况编制相应应急预案。</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4505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预案内容</a:t>
            </a:r>
          </a:p>
        </p:txBody>
      </p:sp>
      <p:pic>
        <p:nvPicPr>
          <p:cNvPr id="45060"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5061" name="文本框 2"/>
          <p:cNvSpPr txBox="1">
            <a:spLocks noChangeArrowheads="1"/>
          </p:cNvSpPr>
          <p:nvPr/>
        </p:nvSpPr>
        <p:spPr bwMode="auto">
          <a:xfrm>
            <a:off x="5799138" y="2670175"/>
            <a:ext cx="2703512" cy="1774825"/>
          </a:xfrm>
          <a:prstGeom prst="rect">
            <a:avLst/>
          </a:prstGeom>
          <a:noFill/>
          <a:ln w="9525">
            <a:noFill/>
            <a:miter lim="800000"/>
            <a:headEnd/>
            <a:tailEnd/>
          </a:ln>
        </p:spPr>
        <p:txBody>
          <a:bodyPr>
            <a:spAutoFit/>
          </a:bodyPr>
          <a:lstStyle/>
          <a:p>
            <a:pPr>
              <a:lnSpc>
                <a:spcPts val="3275"/>
              </a:lnSpc>
            </a:pPr>
            <a:r>
              <a:rPr lang="en-US" altLang="zh-CN" sz="2400" b="1">
                <a:latin typeface="微软雅黑 Light"/>
                <a:ea typeface="微软雅黑 Light"/>
                <a:cs typeface="微软雅黑 Light"/>
              </a:rPr>
              <a:t>   </a:t>
            </a:r>
            <a:r>
              <a:rPr lang="zh-CN" altLang="en-US" sz="2400" b="1">
                <a:latin typeface="微软雅黑 Light"/>
                <a:ea typeface="微软雅黑 Light"/>
                <a:cs typeface="微软雅黑 Light"/>
              </a:rPr>
              <a:t>针对综合应急预案编制导则，我们究竟如何实现</a:t>
            </a:r>
            <a:r>
              <a:rPr lang="en-US" altLang="zh-CN" sz="2400" b="1">
                <a:latin typeface="微软雅黑 Light"/>
                <a:ea typeface="微软雅黑 Light"/>
                <a:cs typeface="微软雅黑 Light"/>
              </a:rPr>
              <a:t>“</a:t>
            </a:r>
            <a:r>
              <a:rPr lang="zh-CN" altLang="en-US" sz="2400" b="1">
                <a:latin typeface="微软雅黑 Light"/>
                <a:ea typeface="微软雅黑 Light"/>
                <a:cs typeface="微软雅黑 Light"/>
              </a:rPr>
              <a:t>三化</a:t>
            </a:r>
            <a:r>
              <a:rPr lang="en-US" altLang="zh-CN" sz="2400" b="1">
                <a:latin typeface="微软雅黑 Light"/>
                <a:ea typeface="微软雅黑 Light"/>
                <a:cs typeface="微软雅黑 Light"/>
              </a:rPr>
              <a:t>”</a:t>
            </a:r>
            <a:r>
              <a:rPr lang="zh-CN" altLang="en-US" sz="2400" b="1">
                <a:latin typeface="微软雅黑 Light"/>
                <a:ea typeface="微软雅黑 Light"/>
                <a:cs typeface="微软雅黑 Light"/>
              </a:rPr>
              <a:t>？     </a:t>
            </a:r>
            <a:endParaRPr lang="en-US" altLang="zh-CN" sz="2400">
              <a:latin typeface="微软雅黑 Light"/>
              <a:ea typeface="微软雅黑 Light"/>
              <a:cs typeface="微软雅黑 Light"/>
            </a:endParaRPr>
          </a:p>
        </p:txBody>
      </p:sp>
      <p:graphicFrame>
        <p:nvGraphicFramePr>
          <p:cNvPr id="4" name="表格 3"/>
          <p:cNvGraphicFramePr/>
          <p:nvPr/>
        </p:nvGraphicFramePr>
        <p:xfrm>
          <a:off x="546100" y="1443038"/>
          <a:ext cx="5135563" cy="5218112"/>
        </p:xfrm>
        <a:graphic>
          <a:graphicData uri="http://schemas.openxmlformats.org/drawingml/2006/table">
            <a:tbl>
              <a:tblPr firstRow="1" bandRow="1">
                <a:tableStyleId>{BC89EF96-8CEA-46FF-86C4-4CE0E7609802}</a:tableStyleId>
              </a:tblPr>
              <a:tblGrid>
                <a:gridCol w="2287270"/>
                <a:gridCol w="2848610"/>
              </a:tblGrid>
              <a:tr h="378460">
                <a:tc>
                  <a:txBody>
                    <a:bodyPr/>
                    <a:lstStyle/>
                    <a:p>
                      <a:pPr>
                        <a:buNone/>
                      </a:pPr>
                      <a:r>
                        <a:rPr lang="en-US" altLang="zh-CN" sz="1800" b="1">
                          <a:latin typeface="方正仿宋_GBK" panose="03000509000000000000" charset="-122"/>
                          <a:ea typeface="方正仿宋_GBK" panose="03000509000000000000" charset="-122"/>
                        </a:rPr>
                        <a:t>1</a:t>
                      </a:r>
                      <a:r>
                        <a:rPr lang="zh-CN" altLang="en-US" sz="1800" b="1">
                          <a:latin typeface="方正仿宋_GBK" panose="03000509000000000000" charset="-122"/>
                          <a:ea typeface="方正仿宋_GBK" panose="03000509000000000000" charset="-122"/>
                        </a:rPr>
                        <a:t>总则</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5.2</a:t>
                      </a:r>
                      <a:r>
                        <a:rPr lang="zh-CN" altLang="en-US" sz="1800" b="1">
                          <a:latin typeface="方正仿宋_GBK" panose="03000509000000000000" charset="-122"/>
                          <a:ea typeface="方正仿宋_GBK" panose="03000509000000000000" charset="-122"/>
                        </a:rPr>
                        <a:t>响应程序</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1.1</a:t>
                      </a:r>
                      <a:r>
                        <a:rPr lang="zh-CN" altLang="en-US" sz="1800" b="1">
                          <a:latin typeface="方正仿宋_GBK" panose="03000509000000000000" charset="-122"/>
                          <a:ea typeface="方正仿宋_GBK" panose="03000509000000000000" charset="-122"/>
                        </a:rPr>
                        <a:t>编制目的</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5.3</a:t>
                      </a:r>
                      <a:r>
                        <a:rPr lang="zh-CN" altLang="en-US" sz="1800" b="1">
                          <a:latin typeface="方正仿宋_GBK" panose="03000509000000000000" charset="-122"/>
                          <a:ea typeface="方正仿宋_GBK" panose="03000509000000000000" charset="-122"/>
                        </a:rPr>
                        <a:t>处置措施</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1.2</a:t>
                      </a:r>
                      <a:r>
                        <a:rPr lang="zh-CN" altLang="en-US" sz="1800" b="1">
                          <a:latin typeface="方正仿宋_GBK" panose="03000509000000000000" charset="-122"/>
                          <a:ea typeface="方正仿宋_GBK" panose="03000509000000000000" charset="-122"/>
                        </a:rPr>
                        <a:t>编制依据</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5.4</a:t>
                      </a:r>
                      <a:r>
                        <a:rPr lang="zh-CN" altLang="en-US" sz="1800" b="1">
                          <a:latin typeface="方正仿宋_GBK" panose="03000509000000000000" charset="-122"/>
                          <a:ea typeface="方正仿宋_GBK" panose="03000509000000000000" charset="-122"/>
                        </a:rPr>
                        <a:t>应急结束</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1.3</a:t>
                      </a:r>
                      <a:r>
                        <a:rPr lang="zh-CN" altLang="en-US" sz="1800" b="1">
                          <a:latin typeface="方正仿宋_GBK" panose="03000509000000000000" charset="-122"/>
                          <a:ea typeface="方正仿宋_GBK" panose="03000509000000000000" charset="-122"/>
                        </a:rPr>
                        <a:t>适用范围</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6</a:t>
                      </a:r>
                      <a:r>
                        <a:rPr lang="zh-CN" altLang="en-US" sz="1800" b="1">
                          <a:latin typeface="方正仿宋_GBK" panose="03000509000000000000" charset="-122"/>
                          <a:ea typeface="方正仿宋_GBK" panose="03000509000000000000" charset="-122"/>
                        </a:rPr>
                        <a:t>信息公开</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1.4</a:t>
                      </a:r>
                      <a:r>
                        <a:rPr lang="zh-CN" altLang="en-US" sz="1800" b="1">
                          <a:latin typeface="方正仿宋_GBK" panose="03000509000000000000" charset="-122"/>
                          <a:ea typeface="方正仿宋_GBK" panose="03000509000000000000" charset="-122"/>
                        </a:rPr>
                        <a:t>应急预案体系</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7</a:t>
                      </a:r>
                      <a:r>
                        <a:rPr lang="zh-CN" altLang="en-US" sz="1800" b="1">
                          <a:latin typeface="方正仿宋_GBK" panose="03000509000000000000" charset="-122"/>
                          <a:ea typeface="方正仿宋_GBK" panose="03000509000000000000" charset="-122"/>
                        </a:rPr>
                        <a:t>后期处置</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1.5</a:t>
                      </a:r>
                      <a:r>
                        <a:rPr lang="zh-CN" altLang="en-US" sz="1800" b="1">
                          <a:latin typeface="方正仿宋_GBK" panose="03000509000000000000" charset="-122"/>
                          <a:ea typeface="方正仿宋_GBK" panose="03000509000000000000" charset="-122"/>
                        </a:rPr>
                        <a:t>应急工作原则</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8</a:t>
                      </a:r>
                      <a:r>
                        <a:rPr lang="zh-CN" altLang="en-US" sz="1800" b="1">
                          <a:latin typeface="方正仿宋_GBK" panose="03000509000000000000" charset="-122"/>
                          <a:ea typeface="方正仿宋_GBK" panose="03000509000000000000" charset="-122"/>
                        </a:rPr>
                        <a:t>保障措施</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2</a:t>
                      </a:r>
                      <a:r>
                        <a:rPr lang="zh-CN" altLang="en-US" sz="1800" b="1">
                          <a:latin typeface="方正仿宋_GBK" panose="03000509000000000000" charset="-122"/>
                          <a:ea typeface="方正仿宋_GBK" panose="03000509000000000000" charset="-122"/>
                        </a:rPr>
                        <a:t>事故风险描述</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8.1</a:t>
                      </a:r>
                      <a:r>
                        <a:rPr lang="zh-CN" altLang="en-US" sz="1800" b="1">
                          <a:latin typeface="方正仿宋_GBK" panose="03000509000000000000" charset="-122"/>
                          <a:ea typeface="方正仿宋_GBK" panose="03000509000000000000" charset="-122"/>
                        </a:rPr>
                        <a:t>通信保障</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3</a:t>
                      </a:r>
                      <a:r>
                        <a:rPr lang="zh-CN" altLang="en-US" sz="1800" b="1">
                          <a:latin typeface="方正仿宋_GBK" panose="03000509000000000000" charset="-122"/>
                          <a:ea typeface="方正仿宋_GBK" panose="03000509000000000000" charset="-122"/>
                        </a:rPr>
                        <a:t>应急组织机构与职责</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8.2</a:t>
                      </a:r>
                      <a:r>
                        <a:rPr lang="zh-CN" altLang="en-US" sz="1800" b="1">
                          <a:latin typeface="方正仿宋_GBK" panose="03000509000000000000" charset="-122"/>
                          <a:ea typeface="方正仿宋_GBK" panose="03000509000000000000" charset="-122"/>
                        </a:rPr>
                        <a:t>资源保障</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4</a:t>
                      </a:r>
                      <a:r>
                        <a:rPr lang="zh-CN" altLang="en-US" sz="1800" b="1">
                          <a:latin typeface="方正仿宋_GBK" panose="03000509000000000000" charset="-122"/>
                          <a:ea typeface="方正仿宋_GBK" panose="03000509000000000000" charset="-122"/>
                        </a:rPr>
                        <a:t>预警与信息报告</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8.3</a:t>
                      </a:r>
                      <a:r>
                        <a:rPr lang="zh-CN" altLang="en-US" sz="1800" b="1">
                          <a:latin typeface="方正仿宋_GBK" panose="03000509000000000000" charset="-122"/>
                          <a:ea typeface="方正仿宋_GBK" panose="03000509000000000000" charset="-122"/>
                        </a:rPr>
                        <a:t>队伍保障</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4.1</a:t>
                      </a:r>
                      <a:r>
                        <a:rPr lang="zh-CN" altLang="en-US" sz="1800" b="1">
                          <a:latin typeface="方正仿宋_GBK" panose="03000509000000000000" charset="-122"/>
                          <a:ea typeface="方正仿宋_GBK" panose="03000509000000000000" charset="-122"/>
                        </a:rPr>
                        <a:t>预警</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8.4</a:t>
                      </a:r>
                      <a:r>
                        <a:rPr lang="zh-CN" altLang="en-US" sz="1800" b="1">
                          <a:latin typeface="方正仿宋_GBK" panose="03000509000000000000" charset="-122"/>
                          <a:ea typeface="方正仿宋_GBK" panose="03000509000000000000" charset="-122"/>
                        </a:rPr>
                        <a:t>经费及其他保障</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4.2</a:t>
                      </a:r>
                      <a:r>
                        <a:rPr lang="zh-CN" altLang="en-US" sz="1800" b="1">
                          <a:latin typeface="方正仿宋_GBK" panose="03000509000000000000" charset="-122"/>
                          <a:ea typeface="方正仿宋_GBK" panose="03000509000000000000" charset="-122"/>
                        </a:rPr>
                        <a:t>信息报告与处置</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9</a:t>
                      </a:r>
                      <a:r>
                        <a:rPr lang="zh-CN" altLang="en-US" sz="1800" b="1">
                          <a:latin typeface="方正仿宋_GBK" panose="03000509000000000000" charset="-122"/>
                          <a:ea typeface="方正仿宋_GBK" panose="03000509000000000000" charset="-122"/>
                        </a:rPr>
                        <a:t>应急预案管理</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5</a:t>
                      </a:r>
                      <a:r>
                        <a:rPr lang="zh-CN" altLang="en-US" sz="1800" b="1">
                          <a:latin typeface="方正仿宋_GBK" panose="03000509000000000000" charset="-122"/>
                          <a:ea typeface="方正仿宋_GBK" panose="03000509000000000000" charset="-122"/>
                        </a:rPr>
                        <a:t>应急响应</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10</a:t>
                      </a:r>
                      <a:r>
                        <a:rPr lang="zh-CN" altLang="en-US" sz="1800" b="1">
                          <a:latin typeface="方正仿宋_GBK" panose="03000509000000000000" charset="-122"/>
                          <a:ea typeface="方正仿宋_GBK" panose="03000509000000000000" charset="-122"/>
                        </a:rPr>
                        <a:t>附件</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5.1</a:t>
                      </a:r>
                      <a:r>
                        <a:rPr lang="zh-CN" altLang="en-US" sz="1800" b="1">
                          <a:latin typeface="方正仿宋_GBK" panose="03000509000000000000" charset="-122"/>
                          <a:ea typeface="方正仿宋_GBK" panose="03000509000000000000" charset="-122"/>
                        </a:rPr>
                        <a:t>响应分级</a:t>
                      </a:r>
                    </a:p>
                  </a:txBody>
                  <a:tcPr marL="0" marR="0" marT="63500" marB="63500" anchor="ctr"/>
                </a:tc>
                <a:tc>
                  <a:txBody>
                    <a:bodyPr/>
                    <a:lstStyle/>
                    <a:p>
                      <a:pPr>
                        <a:buNone/>
                      </a:pPr>
                      <a:endParaRPr lang="zh-CN" altLang="en-US" sz="1800" b="1">
                        <a:latin typeface="方正仿宋_GBK" panose="03000509000000000000" charset="-122"/>
                        <a:ea typeface="方正仿宋_GBK" panose="03000509000000000000" charset="-122"/>
                      </a:endParaRPr>
                    </a:p>
                  </a:txBody>
                  <a:tcPr marL="0" marR="0" marT="63500" marB="63500"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4608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预案内容</a:t>
            </a:r>
          </a:p>
        </p:txBody>
      </p:sp>
      <p:pic>
        <p:nvPicPr>
          <p:cNvPr id="46084"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6085" name="文本框 1"/>
          <p:cNvSpPr txBox="1">
            <a:spLocks noChangeArrowheads="1"/>
          </p:cNvSpPr>
          <p:nvPr/>
        </p:nvSpPr>
        <p:spPr bwMode="auto">
          <a:xfrm>
            <a:off x="479425" y="2476500"/>
            <a:ext cx="8347075" cy="2846388"/>
          </a:xfrm>
          <a:prstGeom prst="rect">
            <a:avLst/>
          </a:prstGeom>
          <a:noFill/>
          <a:ln w="9525">
            <a:noFill/>
            <a:miter lim="800000"/>
            <a:headEnd/>
            <a:tailEnd/>
          </a:ln>
        </p:spPr>
        <p:txBody>
          <a:bodyPr>
            <a:spAutoFit/>
          </a:bodyPr>
          <a:lstStyle/>
          <a:p>
            <a:pPr>
              <a:lnSpc>
                <a:spcPts val="3575"/>
              </a:lnSpc>
            </a:pPr>
            <a:r>
              <a:rPr lang="en-US" altLang="zh-CN" sz="2400" b="1">
                <a:latin typeface="方正仿宋_GBK"/>
                <a:ea typeface="方正仿宋_GBK"/>
                <a:cs typeface="方正仿宋_GBK"/>
              </a:rPr>
              <a:t>1. </a:t>
            </a:r>
            <a:r>
              <a:rPr lang="zh-CN" altLang="en-US" sz="2400" b="1">
                <a:latin typeface="方正仿宋_GBK"/>
                <a:ea typeface="方正仿宋_GBK"/>
                <a:cs typeface="方正仿宋_GBK"/>
              </a:rPr>
              <a:t>成立真实的预案编制小组（企业为主，指导为辅）。</a:t>
            </a:r>
          </a:p>
          <a:p>
            <a:pPr>
              <a:lnSpc>
                <a:spcPts val="3575"/>
              </a:lnSpc>
            </a:pPr>
            <a:r>
              <a:rPr lang="en-US" altLang="zh-CN" sz="2400" b="1">
                <a:latin typeface="方正仿宋_GBK"/>
                <a:ea typeface="方正仿宋_GBK"/>
                <a:cs typeface="方正仿宋_GBK"/>
              </a:rPr>
              <a:t>2.</a:t>
            </a:r>
            <a:r>
              <a:rPr lang="zh-CN" altLang="en-US" sz="2400" b="1">
                <a:latin typeface="方正仿宋_GBK"/>
                <a:ea typeface="方正仿宋_GBK"/>
                <a:cs typeface="方正仿宋_GBK"/>
              </a:rPr>
              <a:t>下功夫搞好风险评估（全员化、重点化、专业化）。</a:t>
            </a:r>
          </a:p>
          <a:p>
            <a:pPr>
              <a:lnSpc>
                <a:spcPts val="3575"/>
              </a:lnSpc>
            </a:pPr>
            <a:r>
              <a:rPr lang="en-US" altLang="zh-CN" sz="2400" b="1">
                <a:latin typeface="方正仿宋_GBK"/>
                <a:ea typeface="方正仿宋_GBK"/>
                <a:cs typeface="方正仿宋_GBK"/>
              </a:rPr>
              <a:t>3. </a:t>
            </a:r>
            <a:r>
              <a:rPr lang="zh-CN" altLang="en-US" sz="2400" b="1">
                <a:latin typeface="方正仿宋_GBK"/>
                <a:ea typeface="方正仿宋_GBK"/>
                <a:cs typeface="方正仿宋_GBK"/>
              </a:rPr>
              <a:t>实事求是做好应急能力评估（查现状、求导向、充能量）。</a:t>
            </a:r>
          </a:p>
          <a:p>
            <a:pPr>
              <a:lnSpc>
                <a:spcPts val="3575"/>
              </a:lnSpc>
            </a:pPr>
            <a:r>
              <a:rPr lang="en-US" altLang="zh-CN" sz="2400" b="1">
                <a:latin typeface="方正仿宋_GBK"/>
                <a:ea typeface="方正仿宋_GBK"/>
                <a:cs typeface="方正仿宋_GBK"/>
              </a:rPr>
              <a:t>4. </a:t>
            </a:r>
            <a:r>
              <a:rPr lang="zh-CN" altLang="en-US" sz="2400" b="1">
                <a:latin typeface="方正仿宋_GBK"/>
                <a:ea typeface="方正仿宋_GBK"/>
                <a:cs typeface="方正仿宋_GBK"/>
              </a:rPr>
              <a:t>熟悉相应的法律法规、规章和条例。</a:t>
            </a:r>
          </a:p>
          <a:p>
            <a:pPr>
              <a:lnSpc>
                <a:spcPts val="3575"/>
              </a:lnSpc>
            </a:pPr>
            <a:r>
              <a:rPr lang="en-US" altLang="zh-CN" sz="2400" b="1">
                <a:latin typeface="方正仿宋_GBK"/>
                <a:ea typeface="方正仿宋_GBK"/>
                <a:cs typeface="方正仿宋_GBK"/>
              </a:rPr>
              <a:t>5. </a:t>
            </a:r>
            <a:r>
              <a:rPr lang="zh-CN" altLang="en-US" sz="2400" b="1">
                <a:latin typeface="方正仿宋_GBK"/>
                <a:ea typeface="方正仿宋_GBK"/>
                <a:cs typeface="方正仿宋_GBK"/>
              </a:rPr>
              <a:t>结合企业实际情况确定部门和人员的应急职责定位。</a:t>
            </a:r>
          </a:p>
          <a:p>
            <a:pPr>
              <a:lnSpc>
                <a:spcPts val="3575"/>
              </a:lnSpc>
            </a:pPr>
            <a:r>
              <a:rPr lang="en-US" altLang="zh-CN" sz="2400" b="1">
                <a:latin typeface="方正仿宋_GBK"/>
                <a:ea typeface="方正仿宋_GBK"/>
                <a:cs typeface="方正仿宋_GBK"/>
              </a:rPr>
              <a:t>6. </a:t>
            </a:r>
            <a:r>
              <a:rPr lang="zh-CN" altLang="en-US" sz="2400" b="1">
                <a:latin typeface="方正仿宋_GBK"/>
                <a:ea typeface="方正仿宋_GBK"/>
                <a:cs typeface="方正仿宋_GBK"/>
              </a:rPr>
              <a:t>着手预案编制工作。</a:t>
            </a:r>
          </a:p>
        </p:txBody>
      </p:sp>
      <p:sp>
        <p:nvSpPr>
          <p:cNvPr id="46086" name="文本框 2"/>
          <p:cNvSpPr txBox="1">
            <a:spLocks noChangeArrowheads="1"/>
          </p:cNvSpPr>
          <p:nvPr/>
        </p:nvSpPr>
        <p:spPr bwMode="auto">
          <a:xfrm>
            <a:off x="2525713" y="1639888"/>
            <a:ext cx="3840162" cy="614362"/>
          </a:xfrm>
          <a:prstGeom prst="rect">
            <a:avLst/>
          </a:prstGeom>
          <a:noFill/>
          <a:ln w="9525">
            <a:noFill/>
            <a:miter lim="800000"/>
            <a:headEnd/>
            <a:tailEnd/>
          </a:ln>
        </p:spPr>
        <p:txBody>
          <a:bodyPr wrap="none">
            <a:spAutoFit/>
          </a:bodyPr>
          <a:lstStyle/>
          <a:p>
            <a:pPr>
              <a:lnSpc>
                <a:spcPts val="4075"/>
              </a:lnSpc>
            </a:pPr>
            <a:r>
              <a:rPr lang="zh-CN" altLang="en-US" sz="3600">
                <a:solidFill>
                  <a:srgbClr val="FF0000"/>
                </a:solidFill>
                <a:latin typeface="方正小标宋_GBK"/>
                <a:ea typeface="方正小标宋_GBK"/>
                <a:cs typeface="方正小标宋_GBK"/>
                <a:sym typeface="+mn-ea"/>
              </a:rPr>
              <a:t>预案编制基本步骤</a:t>
            </a:r>
            <a:endParaRPr lang="zh-CN" altLang="en-US" sz="3600">
              <a:solidFill>
                <a:srgbClr val="FF0000"/>
              </a:solidFill>
              <a:latin typeface="方正小标宋_GBK"/>
              <a:ea typeface="方正小标宋_GBK"/>
              <a:cs typeface="方正小标宋_GB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4710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pic>
        <p:nvPicPr>
          <p:cNvPr id="47108"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7109" name="文本框 2"/>
          <p:cNvSpPr txBox="1">
            <a:spLocks noChangeArrowheads="1"/>
          </p:cNvSpPr>
          <p:nvPr/>
        </p:nvSpPr>
        <p:spPr bwMode="auto">
          <a:xfrm>
            <a:off x="635000" y="1651000"/>
            <a:ext cx="7994650" cy="4235450"/>
          </a:xfrm>
          <a:prstGeom prst="rect">
            <a:avLst/>
          </a:prstGeom>
          <a:noFill/>
          <a:ln w="9525">
            <a:noFill/>
            <a:miter lim="800000"/>
            <a:headEnd/>
            <a:tailEnd/>
          </a:ln>
        </p:spPr>
        <p:txBody>
          <a:bodyPr>
            <a:spAutoFit/>
          </a:bodyPr>
          <a:lstStyle/>
          <a:p>
            <a:pPr>
              <a:lnSpc>
                <a:spcPts val="3275"/>
              </a:lnSpc>
            </a:pPr>
            <a:r>
              <a:rPr lang="zh-CN" altLang="en-US" sz="2400" b="1">
                <a:solidFill>
                  <a:srgbClr val="0000FF"/>
                </a:solidFill>
                <a:latin typeface="微软雅黑 Light"/>
                <a:ea typeface="微软雅黑 Light"/>
                <a:cs typeface="微软雅黑 Light"/>
              </a:rPr>
              <a:t>第一章 总则</a:t>
            </a:r>
          </a:p>
          <a:p>
            <a:pPr>
              <a:lnSpc>
                <a:spcPts val="3275"/>
              </a:lnSpc>
            </a:pPr>
            <a:endParaRPr lang="zh-CN" altLang="en-US" sz="2400" b="1">
              <a:solidFill>
                <a:srgbClr val="0000FF"/>
              </a:solidFill>
              <a:latin typeface="微软雅黑 Light"/>
              <a:ea typeface="微软雅黑 Light"/>
              <a:cs typeface="微软雅黑 Light"/>
            </a:endParaRPr>
          </a:p>
          <a:p>
            <a:pPr>
              <a:lnSpc>
                <a:spcPts val="3675"/>
              </a:lnSpc>
            </a:pPr>
            <a:r>
              <a:rPr lang="en-US" altLang="zh-CN" sz="2400" b="1">
                <a:latin typeface="方正仿宋_GBK"/>
                <a:ea typeface="方正仿宋_GBK"/>
                <a:cs typeface="方正仿宋_GBK"/>
                <a:sym typeface="+mn-ea"/>
              </a:rPr>
              <a:t>1. </a:t>
            </a:r>
            <a:r>
              <a:rPr lang="en-US" altLang="zh-CN" sz="2400" b="1">
                <a:solidFill>
                  <a:srgbClr val="FF00FF"/>
                </a:solidFill>
                <a:latin typeface="方正仿宋_GBK"/>
                <a:ea typeface="方正仿宋_GBK"/>
                <a:cs typeface="方正仿宋_GBK"/>
                <a:sym typeface="+mn-ea"/>
              </a:rPr>
              <a:t>“</a:t>
            </a:r>
            <a:r>
              <a:rPr lang="zh-CN" altLang="en-US" sz="2400" b="1">
                <a:solidFill>
                  <a:srgbClr val="FF00FF"/>
                </a:solidFill>
                <a:latin typeface="方正仿宋_GBK"/>
                <a:ea typeface="方正仿宋_GBK"/>
                <a:cs typeface="方正仿宋_GBK"/>
              </a:rPr>
              <a:t>编制目的、应急工作原则</a:t>
            </a:r>
            <a:r>
              <a:rPr lang="en-US" altLang="zh-CN" sz="2400" b="1">
                <a:solidFill>
                  <a:srgbClr val="FF00FF"/>
                </a:solidFill>
                <a:latin typeface="方正仿宋_GBK"/>
                <a:ea typeface="方正仿宋_GBK"/>
                <a:cs typeface="方正仿宋_GBK"/>
              </a:rPr>
              <a:t>”</a:t>
            </a:r>
            <a:r>
              <a:rPr lang="zh-CN" altLang="en-US" sz="2400" b="1">
                <a:latin typeface="方正仿宋_GBK"/>
                <a:ea typeface="方正仿宋_GBK"/>
                <a:cs typeface="方正仿宋_GBK"/>
              </a:rPr>
              <a:t>相同，可固定化，可省略。</a:t>
            </a:r>
          </a:p>
          <a:p>
            <a:pPr>
              <a:lnSpc>
                <a:spcPts val="3675"/>
              </a:lnSpc>
            </a:pPr>
            <a:r>
              <a:rPr lang="en-US" altLang="zh-CN" sz="2400" b="1">
                <a:latin typeface="方正仿宋_GBK"/>
                <a:ea typeface="方正仿宋_GBK"/>
                <a:cs typeface="方正仿宋_GBK"/>
                <a:sym typeface="+mn-ea"/>
              </a:rPr>
              <a:t>2. </a:t>
            </a:r>
            <a:r>
              <a:rPr lang="en-US" altLang="zh-CN" sz="2400" b="1">
                <a:solidFill>
                  <a:srgbClr val="FF00FF"/>
                </a:solidFill>
                <a:latin typeface="方正仿宋_GBK"/>
                <a:ea typeface="方正仿宋_GBK"/>
                <a:cs typeface="方正仿宋_GBK"/>
                <a:sym typeface="+mn-ea"/>
              </a:rPr>
              <a:t>“</a:t>
            </a:r>
            <a:r>
              <a:rPr lang="zh-CN" altLang="en-US" sz="2400" b="1">
                <a:solidFill>
                  <a:srgbClr val="FF00FF"/>
                </a:solidFill>
                <a:latin typeface="方正仿宋_GBK"/>
                <a:ea typeface="方正仿宋_GBK"/>
                <a:cs typeface="方正仿宋_GBK"/>
                <a:sym typeface="+mn-ea"/>
              </a:rPr>
              <a:t>编制依据</a:t>
            </a:r>
            <a:r>
              <a:rPr lang="en-US" altLang="zh-CN" sz="2400" b="1">
                <a:solidFill>
                  <a:srgbClr val="FF00FF"/>
                </a:solidFill>
                <a:latin typeface="方正仿宋_GBK"/>
                <a:ea typeface="方正仿宋_GBK"/>
                <a:cs typeface="方正仿宋_GBK"/>
                <a:sym typeface="+mn-ea"/>
              </a:rPr>
              <a:t>”</a:t>
            </a:r>
            <a:r>
              <a:rPr lang="zh-CN" altLang="en-US" sz="2400" b="1">
                <a:latin typeface="方正仿宋_GBK"/>
                <a:ea typeface="方正仿宋_GBK"/>
                <a:cs typeface="方正仿宋_GBK"/>
                <a:sym typeface="+mn-ea"/>
              </a:rPr>
              <a:t>大部分相同，列几个重要的，加上等法律法规即可。</a:t>
            </a:r>
          </a:p>
          <a:p>
            <a:pPr>
              <a:lnSpc>
                <a:spcPts val="3675"/>
              </a:lnSpc>
            </a:pPr>
            <a:r>
              <a:rPr lang="en-US" altLang="zh-CN" sz="2400" b="1">
                <a:latin typeface="方正仿宋_GBK"/>
                <a:ea typeface="方正仿宋_GBK"/>
                <a:cs typeface="方正仿宋_GBK"/>
              </a:rPr>
              <a:t>3. </a:t>
            </a:r>
            <a:r>
              <a:rPr lang="en-US" altLang="zh-CN" sz="2400" b="1">
                <a:solidFill>
                  <a:srgbClr val="FF00FF"/>
                </a:solidFill>
                <a:latin typeface="方正仿宋_GBK"/>
                <a:ea typeface="方正仿宋_GBK"/>
                <a:cs typeface="方正仿宋_GBK"/>
              </a:rPr>
              <a:t>“</a:t>
            </a:r>
            <a:r>
              <a:rPr lang="zh-CN" altLang="en-US" sz="2400" b="1">
                <a:solidFill>
                  <a:srgbClr val="FF00FF"/>
                </a:solidFill>
                <a:latin typeface="方正仿宋_GBK"/>
                <a:ea typeface="方正仿宋_GBK"/>
                <a:cs typeface="方正仿宋_GBK"/>
              </a:rPr>
              <a:t>适用范围</a:t>
            </a:r>
            <a:r>
              <a:rPr lang="en-US" altLang="zh-CN" sz="2400" b="1">
                <a:solidFill>
                  <a:srgbClr val="FF00FF"/>
                </a:solidFill>
                <a:latin typeface="方正仿宋_GBK"/>
                <a:ea typeface="方正仿宋_GBK"/>
                <a:cs typeface="方正仿宋_GBK"/>
              </a:rPr>
              <a:t>”</a:t>
            </a:r>
            <a:r>
              <a:rPr lang="zh-CN" altLang="en-US" sz="2400" b="1">
                <a:latin typeface="方正仿宋_GBK"/>
                <a:ea typeface="方正仿宋_GBK"/>
                <a:cs typeface="方正仿宋_GBK"/>
              </a:rPr>
              <a:t>结合企业实际简要描述即可，也套用。</a:t>
            </a:r>
          </a:p>
          <a:p>
            <a:pPr>
              <a:lnSpc>
                <a:spcPts val="3675"/>
              </a:lnSpc>
            </a:pPr>
            <a:r>
              <a:rPr lang="zh-CN" altLang="en-US" sz="2400" b="1">
                <a:latin typeface="方正仿宋_GBK"/>
                <a:ea typeface="方正仿宋_GBK"/>
                <a:cs typeface="方正仿宋_GBK"/>
              </a:rPr>
              <a:t>       举例：</a:t>
            </a:r>
            <a:r>
              <a:rPr lang="zh-CN" altLang="en-US" sz="2400" b="1">
                <a:solidFill>
                  <a:srgbClr val="0000FF"/>
                </a:solidFill>
                <a:latin typeface="方正仿宋_GBK"/>
                <a:ea typeface="方正仿宋_GBK"/>
                <a:cs typeface="方正仿宋_GBK"/>
              </a:rPr>
              <a:t>适用于</a:t>
            </a:r>
            <a:r>
              <a:rPr lang="en-US" altLang="zh-CN" sz="2400" b="1">
                <a:solidFill>
                  <a:srgbClr val="0000FF"/>
                </a:solidFill>
                <a:latin typeface="方正仿宋_GBK"/>
                <a:ea typeface="方正仿宋_GBK"/>
                <a:cs typeface="方正仿宋_GBK"/>
              </a:rPr>
              <a:t>**</a:t>
            </a:r>
            <a:r>
              <a:rPr lang="zh-CN" altLang="en-US" sz="2400" b="1">
                <a:solidFill>
                  <a:srgbClr val="0000FF"/>
                </a:solidFill>
                <a:latin typeface="方正仿宋_GBK"/>
                <a:ea typeface="方正仿宋_GBK"/>
                <a:cs typeface="方正仿宋_GBK"/>
              </a:rPr>
              <a:t>公司区域内危险化学品生产、储存、使用等过程中发生泄漏、中毒、火灾、爆炸等事故的应急处置工作。</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31850" y="3695700"/>
            <a:ext cx="7453313" cy="2447925"/>
          </a:xfrm>
          <a:prstGeom prst="rect">
            <a:avLst/>
          </a:prstGeom>
          <a:solidFill>
            <a:schemeClr val="accent1"/>
          </a:solidFill>
          <a:ln w="190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48131"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48132"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8133" name="文本框 2"/>
          <p:cNvSpPr txBox="1">
            <a:spLocks noChangeArrowheads="1"/>
          </p:cNvSpPr>
          <p:nvPr/>
        </p:nvSpPr>
        <p:spPr bwMode="auto">
          <a:xfrm>
            <a:off x="831850" y="1406525"/>
            <a:ext cx="7454900" cy="1354138"/>
          </a:xfrm>
          <a:prstGeom prst="rect">
            <a:avLst/>
          </a:prstGeom>
          <a:noFill/>
          <a:ln w="9525">
            <a:noFill/>
            <a:miter lim="800000"/>
            <a:headEnd/>
            <a:tailEnd/>
          </a:ln>
        </p:spPr>
        <p:txBody>
          <a:bodyPr>
            <a:spAutoFit/>
          </a:bodyPr>
          <a:lstStyle/>
          <a:p>
            <a:pPr>
              <a:lnSpc>
                <a:spcPts val="3275"/>
              </a:lnSpc>
            </a:pPr>
            <a:r>
              <a:rPr lang="en-US" altLang="zh-CN" sz="2400" b="1">
                <a:latin typeface="微软雅黑 Light"/>
                <a:ea typeface="微软雅黑 Light"/>
                <a:cs typeface="微软雅黑 Light"/>
              </a:rPr>
              <a:t>      </a:t>
            </a:r>
            <a:r>
              <a:rPr lang="en-US" altLang="zh-CN" sz="2400" b="1">
                <a:latin typeface="方正仿宋_GBK"/>
                <a:ea typeface="方正仿宋_GBK"/>
                <a:cs typeface="方正仿宋_GBK"/>
              </a:rPr>
              <a:t> 4. </a:t>
            </a:r>
            <a:r>
              <a:rPr lang="zh-CN" altLang="en-US" sz="2400" b="1">
                <a:solidFill>
                  <a:srgbClr val="0000FF"/>
                </a:solidFill>
                <a:latin typeface="方正仿宋_GBK"/>
                <a:ea typeface="方正仿宋_GBK"/>
                <a:cs typeface="方正仿宋_GBK"/>
              </a:rPr>
              <a:t>预案体系</a:t>
            </a:r>
            <a:r>
              <a:rPr lang="zh-CN" altLang="en-US" sz="2400" b="1">
                <a:solidFill>
                  <a:srgbClr val="FF0000"/>
                </a:solidFill>
                <a:latin typeface="方正仿宋_GBK"/>
                <a:ea typeface="方正仿宋_GBK"/>
                <a:cs typeface="方正仿宋_GBK"/>
              </a:rPr>
              <a:t>框图化</a:t>
            </a:r>
            <a:r>
              <a:rPr lang="zh-CN" altLang="en-US" sz="2400" b="1">
                <a:latin typeface="方正仿宋_GBK"/>
                <a:ea typeface="方正仿宋_GBK"/>
                <a:cs typeface="方正仿宋_GBK"/>
              </a:rPr>
              <a:t>，重点体现企业内部的架构，又要表达清楚与外部的衔接。</a:t>
            </a:r>
          </a:p>
          <a:p>
            <a:pPr>
              <a:lnSpc>
                <a:spcPts val="3275"/>
              </a:lnSpc>
            </a:pPr>
            <a:r>
              <a:rPr lang="zh-CN" altLang="en-US" sz="2400" b="1">
                <a:latin typeface="方正仿宋_GBK"/>
                <a:ea typeface="方正仿宋_GBK"/>
                <a:cs typeface="方正仿宋_GBK"/>
              </a:rPr>
              <a:t>      </a:t>
            </a:r>
            <a:r>
              <a:rPr lang="zh-CN" altLang="en-US" sz="2400" b="1">
                <a:solidFill>
                  <a:srgbClr val="FF0000"/>
                </a:solidFill>
                <a:latin typeface="方正仿宋_GBK"/>
                <a:ea typeface="方正仿宋_GBK"/>
                <a:cs typeface="方正仿宋_GBK"/>
              </a:rPr>
              <a:t> 举例：</a:t>
            </a:r>
            <a:r>
              <a:rPr lang="en-US" altLang="zh-CN" sz="2400" b="1">
                <a:solidFill>
                  <a:srgbClr val="FF0000"/>
                </a:solidFill>
                <a:latin typeface="方正仿宋_GBK"/>
                <a:ea typeface="方正仿宋_GBK"/>
                <a:cs typeface="方正仿宋_GBK"/>
              </a:rPr>
              <a:t> </a:t>
            </a:r>
          </a:p>
        </p:txBody>
      </p:sp>
      <p:sp>
        <p:nvSpPr>
          <p:cNvPr id="100" name="文本框 99"/>
          <p:cNvSpPr txBox="1"/>
          <p:nvPr/>
        </p:nvSpPr>
        <p:spPr>
          <a:xfrm>
            <a:off x="5083175" y="2760663"/>
            <a:ext cx="3201988" cy="7064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ts val="2400"/>
              </a:lnSpc>
            </a:pPr>
            <a:r>
              <a:rPr lang="zh-CN" altLang="en-US" sz="2000">
                <a:solidFill>
                  <a:srgbClr val="000000"/>
                </a:solidFill>
                <a:latin typeface="宋体" charset="-122"/>
                <a:ea typeface="方正仿宋_GBK"/>
                <a:cs typeface="方正仿宋_GBK"/>
              </a:rPr>
              <a:t>长寿区危险化学品</a:t>
            </a:r>
          </a:p>
          <a:p>
            <a:pPr algn="ctr">
              <a:lnSpc>
                <a:spcPts val="2400"/>
              </a:lnSpc>
            </a:pPr>
            <a:r>
              <a:rPr lang="zh-CN" altLang="en-US" sz="2000">
                <a:solidFill>
                  <a:srgbClr val="000000"/>
                </a:solidFill>
                <a:latin typeface="宋体" charset="-122"/>
                <a:ea typeface="方正仿宋_GBK"/>
                <a:cs typeface="方正仿宋_GBK"/>
              </a:rPr>
              <a:t>事故灾难专项应急预案 </a:t>
            </a:r>
            <a:endParaRPr lang="zh-CN" altLang="en-US" sz="2000">
              <a:solidFill>
                <a:srgbClr val="000000"/>
              </a:solidFill>
              <a:latin typeface="宋体" charset="-122"/>
            </a:endParaRPr>
          </a:p>
        </p:txBody>
      </p:sp>
      <p:sp>
        <p:nvSpPr>
          <p:cNvPr id="2" name="文本框 1"/>
          <p:cNvSpPr txBox="1"/>
          <p:nvPr/>
        </p:nvSpPr>
        <p:spPr>
          <a:xfrm>
            <a:off x="2520950" y="3832225"/>
            <a:ext cx="3862388" cy="7064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ts val="2400"/>
              </a:lnSpc>
            </a:pPr>
            <a:r>
              <a:rPr lang="zh-CN" altLang="en-US" sz="2000">
                <a:solidFill>
                  <a:srgbClr val="000000"/>
                </a:solidFill>
                <a:latin typeface="宋体" charset="-122"/>
                <a:ea typeface="华文中宋"/>
                <a:cs typeface="华文中宋"/>
              </a:rPr>
              <a:t>重庆市映天辉氯碱化工有限公司</a:t>
            </a:r>
            <a:r>
              <a:rPr lang="zh-CN" altLang="en-US" sz="2000">
                <a:solidFill>
                  <a:srgbClr val="000000"/>
                </a:solidFill>
                <a:latin typeface="宋体" charset="-122"/>
                <a:ea typeface="微软雅黑" pitchFamily="34" charset="-122"/>
              </a:rPr>
              <a:t> </a:t>
            </a:r>
            <a:endParaRPr lang="zh-CN" altLang="en-US" sz="2000">
              <a:solidFill>
                <a:srgbClr val="000000"/>
              </a:solidFill>
              <a:latin typeface="宋体" charset="-122"/>
              <a:ea typeface="华文中宋"/>
              <a:cs typeface="华文中宋"/>
            </a:endParaRPr>
          </a:p>
          <a:p>
            <a:r>
              <a:rPr lang="zh-CN" altLang="en-US" sz="2000">
                <a:solidFill>
                  <a:srgbClr val="000000"/>
                </a:solidFill>
                <a:latin typeface="宋体" charset="-122"/>
                <a:ea typeface="华文中宋"/>
                <a:cs typeface="华文中宋"/>
              </a:rPr>
              <a:t>生产安全事故应急预案</a:t>
            </a:r>
            <a:endParaRPr lang="zh-CN" altLang="en-US" sz="2000">
              <a:solidFill>
                <a:srgbClr val="000000"/>
              </a:solidFill>
              <a:latin typeface="宋体" charset="-122"/>
            </a:endParaRPr>
          </a:p>
        </p:txBody>
      </p:sp>
      <p:sp>
        <p:nvSpPr>
          <p:cNvPr id="4" name="文本框 3"/>
          <p:cNvSpPr txBox="1"/>
          <p:nvPr/>
        </p:nvSpPr>
        <p:spPr>
          <a:xfrm>
            <a:off x="831850" y="2760663"/>
            <a:ext cx="3910013" cy="7064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ts val="2400"/>
              </a:lnSpc>
            </a:pPr>
            <a:r>
              <a:rPr lang="zh-CN" altLang="en-US" sz="1600">
                <a:solidFill>
                  <a:srgbClr val="000000"/>
                </a:solidFill>
                <a:latin typeface="方正仿宋_GBK"/>
                <a:ea typeface="方正仿宋_GBK"/>
                <a:cs typeface="方正仿宋_GBK"/>
                <a:sym typeface="+mn-ea"/>
              </a:rPr>
              <a:t> </a:t>
            </a:r>
            <a:r>
              <a:rPr lang="zh-CN" altLang="en-US" sz="2000">
                <a:solidFill>
                  <a:srgbClr val="000000"/>
                </a:solidFill>
                <a:latin typeface="宋体" charset="-122"/>
                <a:ea typeface="华文中宋"/>
                <a:cs typeface="华文中宋"/>
                <a:sym typeface="+mn-ea"/>
              </a:rPr>
              <a:t>长寿经济技术开发区危险化学品事故灾难专项应急预案</a:t>
            </a:r>
            <a:endParaRPr lang="zh-CN" altLang="en-US" sz="2000">
              <a:solidFill>
                <a:srgbClr val="000000"/>
              </a:solidFill>
              <a:latin typeface="宋体" charset="-122"/>
              <a:ea typeface="华文中宋"/>
              <a:cs typeface="华文中宋"/>
            </a:endParaRPr>
          </a:p>
        </p:txBody>
      </p:sp>
      <p:sp>
        <p:nvSpPr>
          <p:cNvPr id="5" name="文本框 4"/>
          <p:cNvSpPr txBox="1"/>
          <p:nvPr/>
        </p:nvSpPr>
        <p:spPr>
          <a:xfrm>
            <a:off x="1341438" y="5284788"/>
            <a:ext cx="2751137" cy="7064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ts val="2400"/>
              </a:lnSpc>
            </a:pPr>
            <a:r>
              <a:rPr lang="zh-CN" altLang="en-US" sz="2000">
                <a:solidFill>
                  <a:srgbClr val="000000"/>
                </a:solidFill>
                <a:latin typeface="宋体" charset="-122"/>
                <a:ea typeface="华文中宋"/>
                <a:cs typeface="华文中宋"/>
              </a:rPr>
              <a:t>氯碱车间生产安全事故</a:t>
            </a:r>
            <a:r>
              <a:rPr lang="zh-CN" altLang="en-US" sz="2000">
                <a:solidFill>
                  <a:srgbClr val="000000"/>
                </a:solidFill>
                <a:latin typeface="宋体" charset="-122"/>
                <a:ea typeface="微软雅黑" pitchFamily="34" charset="-122"/>
              </a:rPr>
              <a:t> </a:t>
            </a:r>
            <a:endParaRPr lang="zh-CN" altLang="en-US" sz="2000">
              <a:solidFill>
                <a:srgbClr val="000000"/>
              </a:solidFill>
              <a:latin typeface="宋体" charset="-122"/>
              <a:ea typeface="华文中宋"/>
              <a:cs typeface="华文中宋"/>
            </a:endParaRPr>
          </a:p>
          <a:p>
            <a:pPr algn="ctr">
              <a:lnSpc>
                <a:spcPts val="2400"/>
              </a:lnSpc>
            </a:pPr>
            <a:r>
              <a:rPr lang="zh-CN" altLang="en-US" sz="2000">
                <a:solidFill>
                  <a:srgbClr val="000000"/>
                </a:solidFill>
                <a:latin typeface="宋体" charset="-122"/>
              </a:rPr>
              <a:t>现场处置方案</a:t>
            </a:r>
          </a:p>
        </p:txBody>
      </p:sp>
      <p:sp>
        <p:nvSpPr>
          <p:cNvPr id="6" name="文本框 5"/>
          <p:cNvSpPr txBox="1"/>
          <p:nvPr/>
        </p:nvSpPr>
        <p:spPr>
          <a:xfrm>
            <a:off x="4741863" y="5284788"/>
            <a:ext cx="2717800" cy="7064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ts val="2400"/>
              </a:lnSpc>
            </a:pPr>
            <a:r>
              <a:rPr lang="en-US" altLang="zh-CN" sz="2000">
                <a:solidFill>
                  <a:srgbClr val="000000"/>
                </a:solidFill>
                <a:latin typeface="宋体" charset="-122"/>
                <a:ea typeface="华文中宋"/>
                <a:cs typeface="华文中宋"/>
              </a:rPr>
              <a:t>TCE</a:t>
            </a:r>
            <a:r>
              <a:rPr lang="zh-CN" altLang="en-US" sz="2000">
                <a:solidFill>
                  <a:srgbClr val="000000"/>
                </a:solidFill>
                <a:latin typeface="宋体" charset="-122"/>
                <a:ea typeface="华文中宋"/>
                <a:cs typeface="华文中宋"/>
              </a:rPr>
              <a:t>车间生产安全事故</a:t>
            </a:r>
            <a:r>
              <a:rPr lang="zh-CN" altLang="en-US" sz="2000">
                <a:solidFill>
                  <a:srgbClr val="000000"/>
                </a:solidFill>
                <a:latin typeface="宋体" charset="-122"/>
                <a:ea typeface="微软雅黑" pitchFamily="34" charset="-122"/>
              </a:rPr>
              <a:t> </a:t>
            </a:r>
            <a:endParaRPr lang="zh-CN" altLang="en-US" sz="2000">
              <a:solidFill>
                <a:srgbClr val="000000"/>
              </a:solidFill>
              <a:latin typeface="宋体" charset="-122"/>
              <a:ea typeface="华文中宋"/>
              <a:cs typeface="华文中宋"/>
            </a:endParaRPr>
          </a:p>
          <a:p>
            <a:pPr algn="ctr">
              <a:lnSpc>
                <a:spcPts val="2400"/>
              </a:lnSpc>
            </a:pPr>
            <a:r>
              <a:rPr lang="zh-CN" altLang="en-US" sz="2000">
                <a:solidFill>
                  <a:srgbClr val="000000"/>
                </a:solidFill>
                <a:latin typeface="宋体" charset="-122"/>
              </a:rPr>
              <a:t>现场处置方案</a:t>
            </a:r>
          </a:p>
        </p:txBody>
      </p:sp>
      <p:cxnSp>
        <p:nvCxnSpPr>
          <p:cNvPr id="7" name="直接连接符 6"/>
          <p:cNvCxnSpPr/>
          <p:nvPr/>
        </p:nvCxnSpPr>
        <p:spPr>
          <a:xfrm flipV="1">
            <a:off x="3206750" y="4899025"/>
            <a:ext cx="2371725"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3201988" y="4902200"/>
            <a:ext cx="4762" cy="36512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5572125" y="4902200"/>
            <a:ext cx="6350" cy="36512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4267200" y="4538663"/>
            <a:ext cx="4763" cy="36353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3636963" y="3467100"/>
            <a:ext cx="6350" cy="365125"/>
          </a:xfrm>
          <a:prstGeom prst="straightConnector1">
            <a:avLst/>
          </a:prstGeom>
          <a:ln w="12700" cmpd="sng">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5578475" y="3467100"/>
            <a:ext cx="4763" cy="365125"/>
          </a:xfrm>
          <a:prstGeom prst="straightConnector1">
            <a:avLst/>
          </a:prstGeom>
          <a:ln w="12700" cmpd="sng">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4915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49155"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9156" name="文本框 2"/>
          <p:cNvSpPr txBox="1">
            <a:spLocks noChangeArrowheads="1"/>
          </p:cNvSpPr>
          <p:nvPr/>
        </p:nvSpPr>
        <p:spPr bwMode="auto">
          <a:xfrm>
            <a:off x="276225" y="1331913"/>
            <a:ext cx="8601075" cy="931862"/>
          </a:xfrm>
          <a:prstGeom prst="rect">
            <a:avLst/>
          </a:prstGeom>
          <a:noFill/>
          <a:ln w="9525">
            <a:noFill/>
            <a:miter lim="800000"/>
            <a:headEnd/>
            <a:tailEnd/>
          </a:ln>
        </p:spPr>
        <p:txBody>
          <a:bodyPr>
            <a:spAutoFit/>
          </a:bodyPr>
          <a:lstStyle/>
          <a:p>
            <a:pPr>
              <a:lnSpc>
                <a:spcPts val="3275"/>
              </a:lnSpc>
            </a:pPr>
            <a:r>
              <a:rPr lang="en-US" altLang="zh-CN" sz="2400" b="1">
                <a:latin typeface="微软雅黑 Light"/>
                <a:ea typeface="微软雅黑 Light"/>
                <a:cs typeface="微软雅黑 Light"/>
              </a:rPr>
              <a:t> </a:t>
            </a:r>
            <a:r>
              <a:rPr lang="zh-CN" altLang="en-US" sz="2400" b="1">
                <a:solidFill>
                  <a:srgbClr val="0000FF"/>
                </a:solidFill>
                <a:latin typeface="微软雅黑 Light"/>
                <a:ea typeface="微软雅黑 Light"/>
                <a:cs typeface="微软雅黑 Light"/>
              </a:rPr>
              <a:t>第二章 事故风险描述</a:t>
            </a:r>
          </a:p>
          <a:p>
            <a:pPr>
              <a:lnSpc>
                <a:spcPts val="3275"/>
              </a:lnSpc>
            </a:pPr>
            <a:r>
              <a:rPr lang="zh-CN" altLang="en-US" sz="2400" b="1">
                <a:solidFill>
                  <a:srgbClr val="0000FF"/>
                </a:solidFill>
                <a:latin typeface="微软雅黑 Light"/>
                <a:ea typeface="微软雅黑 Light"/>
                <a:cs typeface="微软雅黑 Light"/>
              </a:rPr>
              <a:t>            </a:t>
            </a:r>
            <a:r>
              <a:rPr lang="zh-CN" altLang="en-US" sz="2400" b="1">
                <a:solidFill>
                  <a:srgbClr val="FF00FF"/>
                </a:solidFill>
                <a:latin typeface="方正仿宋_GBK"/>
                <a:ea typeface="方正仿宋_GBK"/>
                <a:cs typeface="方正仿宋_GBK"/>
              </a:rPr>
              <a:t>预案里面只需要一个结果表格即可，通用如下：</a:t>
            </a:r>
          </a:p>
        </p:txBody>
      </p:sp>
      <p:graphicFrame>
        <p:nvGraphicFramePr>
          <p:cNvPr id="2" name="表格 -1"/>
          <p:cNvGraphicFramePr>
            <a:graphicFrameLocks noGrp="1"/>
          </p:cNvGraphicFramePr>
          <p:nvPr/>
        </p:nvGraphicFramePr>
        <p:xfrm>
          <a:off x="166688" y="2497138"/>
          <a:ext cx="8810625" cy="3100387"/>
        </p:xfrm>
        <a:graphic>
          <a:graphicData uri="http://schemas.openxmlformats.org/drawingml/2006/table">
            <a:tbl>
              <a:tblPr/>
              <a:tblGrid>
                <a:gridCol w="754062"/>
                <a:gridCol w="595313"/>
                <a:gridCol w="720725"/>
                <a:gridCol w="687387"/>
                <a:gridCol w="803275"/>
                <a:gridCol w="731838"/>
                <a:gridCol w="769937"/>
                <a:gridCol w="685800"/>
                <a:gridCol w="1106488"/>
                <a:gridCol w="1106487"/>
                <a:gridCol w="849313"/>
              </a:tblGrid>
              <a:tr h="2936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风险区域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风险点</a:t>
                      </a: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危险介质</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事故类型</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事故征兆</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风险值</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可能引发的次生衍生事故</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事故影响范围</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风险等级</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事发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可能性</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事发频率</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后果</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smtClean="0">
                          <a:ln>
                            <a:noFill/>
                          </a:ln>
                          <a:solidFill>
                            <a:srgbClr val="000000"/>
                          </a:solidFill>
                          <a:effectLst/>
                          <a:latin typeface="方正仿宋_GBK"/>
                          <a:ea typeface="方正仿宋_GBK"/>
                          <a:cs typeface="Calibri" pitchFamily="34" charset="0"/>
                        </a:rPr>
                        <a:t>严重性</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98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 </a:t>
                      </a: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Calibri" pitchFamily="34" charset="0"/>
                        <a:ea typeface="宋体" charset="-122"/>
                      </a:endParaRPr>
                    </a:p>
                  </a:txBody>
                  <a:tcPr marL="0" marR="0" marT="63500" marB="635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 name="矩形 16"/>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5017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50179"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50180" name="文本框 2"/>
          <p:cNvSpPr txBox="1">
            <a:spLocks noChangeArrowheads="1"/>
          </p:cNvSpPr>
          <p:nvPr/>
        </p:nvSpPr>
        <p:spPr bwMode="auto">
          <a:xfrm>
            <a:off x="371475" y="1430338"/>
            <a:ext cx="8401050" cy="931862"/>
          </a:xfrm>
          <a:prstGeom prst="rect">
            <a:avLst/>
          </a:prstGeom>
          <a:noFill/>
          <a:ln w="9525">
            <a:noFill/>
            <a:miter lim="800000"/>
            <a:headEnd/>
            <a:tailEnd/>
          </a:ln>
        </p:spPr>
        <p:txBody>
          <a:bodyPr>
            <a:spAutoFit/>
          </a:bodyPr>
          <a:lstStyle/>
          <a:p>
            <a:pPr>
              <a:lnSpc>
                <a:spcPts val="3275"/>
              </a:lnSpc>
            </a:pPr>
            <a:r>
              <a:rPr lang="en-US" altLang="zh-CN" sz="2400" b="1">
                <a:latin typeface="方正仿宋_GBK"/>
                <a:ea typeface="方正仿宋_GBK"/>
                <a:cs typeface="方正仿宋_GBK"/>
              </a:rPr>
              <a:t>        </a:t>
            </a:r>
            <a:r>
              <a:rPr lang="zh-CN" altLang="en-US" sz="2400" b="1">
                <a:latin typeface="方正仿宋_GBK"/>
                <a:ea typeface="方正仿宋_GBK"/>
                <a:cs typeface="方正仿宋_GBK"/>
              </a:rPr>
              <a:t>不同的企业，风险评估结果肯定不一样，</a:t>
            </a:r>
            <a:r>
              <a:rPr lang="zh-CN" altLang="en-US" sz="2400" b="1">
                <a:solidFill>
                  <a:srgbClr val="FF0000"/>
                </a:solidFill>
                <a:latin typeface="方正仿宋_GBK"/>
                <a:ea typeface="方正仿宋_GBK"/>
                <a:cs typeface="方正仿宋_GBK"/>
              </a:rPr>
              <a:t>必须</a:t>
            </a:r>
            <a:r>
              <a:rPr lang="zh-CN" altLang="en-US" sz="2400" b="1">
                <a:solidFill>
                  <a:srgbClr val="FF0000"/>
                </a:solidFill>
                <a:latin typeface="方正仿宋_GBK"/>
                <a:ea typeface="方正仿宋_GBK"/>
                <a:cs typeface="方正仿宋_GBK"/>
                <a:sym typeface="+mn-ea"/>
              </a:rPr>
              <a:t>要花时间，下功夫</a:t>
            </a:r>
            <a:r>
              <a:rPr lang="zh-CN" altLang="en-US" sz="2400" b="1">
                <a:solidFill>
                  <a:srgbClr val="FF0000"/>
                </a:solidFill>
                <a:latin typeface="方正仿宋_GBK"/>
                <a:ea typeface="方正仿宋_GBK"/>
                <a:cs typeface="方正仿宋_GBK"/>
              </a:rPr>
              <a:t>搞清楚。</a:t>
            </a: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
        <p:nvSpPr>
          <p:cNvPr id="5" name="文本框 4"/>
          <p:cNvSpPr txBox="1"/>
          <p:nvPr/>
        </p:nvSpPr>
        <p:spPr>
          <a:xfrm>
            <a:off x="2832100" y="2502535"/>
            <a:ext cx="3042920" cy="521970"/>
          </a:xfrm>
          <a:prstGeom prst="rect">
            <a:avLst/>
          </a:prstGeom>
          <a:noFill/>
        </p:spPr>
        <p:txBody>
          <a:bodyPr wrap="none">
            <a:spAutoFit/>
            <a:scene3d>
              <a:camera prst="orthographicFront"/>
              <a:lightRig rig="threePt" dir="t"/>
            </a:scene3d>
          </a:bodyPr>
          <a:lstStyle/>
          <a:p>
            <a:pPr>
              <a:defRPr/>
            </a:pPr>
            <a:r>
              <a:rPr lang="zh-CN" altLang="en-US" sz="2800" b="1">
                <a:solidFill>
                  <a:srgbClr val="0000FF"/>
                </a:solidFill>
                <a:effectLst>
                  <a:outerShdw blurRad="38100" dist="19050" dir="2700000" algn="tl" rotWithShape="0">
                    <a:schemeClr val="dk1">
                      <a:alpha val="40000"/>
                    </a:schemeClr>
                  </a:outerShdw>
                </a:effectLst>
                <a:latin typeface="方正仿宋_GBK" panose="03000509000000000000" charset="-122"/>
                <a:ea typeface="方正仿宋_GBK" panose="03000509000000000000" charset="-122"/>
                <a:sym typeface="+mn-ea"/>
              </a:rPr>
              <a:t>事故风险评估报告</a:t>
            </a:r>
          </a:p>
        </p:txBody>
      </p:sp>
      <p:sp>
        <p:nvSpPr>
          <p:cNvPr id="50183" name="文本框 5"/>
          <p:cNvSpPr txBox="1">
            <a:spLocks noChangeArrowheads="1"/>
          </p:cNvSpPr>
          <p:nvPr/>
        </p:nvSpPr>
        <p:spPr bwMode="auto">
          <a:xfrm>
            <a:off x="714375" y="3236913"/>
            <a:ext cx="7934325" cy="3251200"/>
          </a:xfrm>
          <a:prstGeom prst="rect">
            <a:avLst/>
          </a:prstGeom>
          <a:noFill/>
          <a:ln w="9525">
            <a:noFill/>
            <a:miter lim="800000"/>
            <a:headEnd/>
            <a:tailEnd/>
          </a:ln>
        </p:spPr>
        <p:txBody>
          <a:bodyPr>
            <a:spAutoFit/>
          </a:bodyPr>
          <a:lstStyle/>
          <a:p>
            <a:pPr indent="200025">
              <a:lnSpc>
                <a:spcPts val="3075"/>
              </a:lnSpc>
            </a:pPr>
            <a:r>
              <a:rPr lang="en-US" altLang="zh-CN" sz="2000" b="1">
                <a:solidFill>
                  <a:srgbClr val="000000"/>
                </a:solidFill>
                <a:latin typeface="方正仿宋_GBK"/>
                <a:ea typeface="方正仿宋_GBK"/>
                <a:cs typeface="方正仿宋_GBK"/>
                <a:sym typeface="+mn-ea"/>
              </a:rPr>
              <a:t>—— </a:t>
            </a:r>
            <a:r>
              <a:rPr lang="zh-CN" altLang="en-US" sz="2000" b="1">
                <a:solidFill>
                  <a:srgbClr val="000000"/>
                </a:solidFill>
                <a:latin typeface="方正仿宋_GBK"/>
                <a:ea typeface="方正仿宋_GBK"/>
                <a:cs typeface="方正仿宋_GBK"/>
                <a:sym typeface="+mn-ea"/>
              </a:rPr>
              <a:t>评估的主要依据；</a:t>
            </a:r>
            <a:endParaRPr lang="zh-CN" altLang="en-US" sz="2000" b="1">
              <a:latin typeface="方正仿宋_GBK"/>
              <a:ea typeface="方正仿宋_GBK"/>
              <a:cs typeface="方正仿宋_GBK"/>
            </a:endParaRPr>
          </a:p>
          <a:p>
            <a:pPr indent="200025">
              <a:lnSpc>
                <a:spcPts val="3075"/>
              </a:lnSpc>
            </a:pPr>
            <a:r>
              <a:rPr lang="en-US" altLang="zh-CN" sz="2000" b="1">
                <a:solidFill>
                  <a:srgbClr val="000000"/>
                </a:solidFill>
                <a:latin typeface="方正仿宋_GBK"/>
                <a:ea typeface="方正仿宋_GBK"/>
                <a:cs typeface="方正仿宋_GBK"/>
                <a:sym typeface="+mn-ea"/>
              </a:rPr>
              <a:t>—— </a:t>
            </a:r>
            <a:r>
              <a:rPr lang="zh-CN" altLang="en-US" sz="2000" b="1">
                <a:solidFill>
                  <a:srgbClr val="000000"/>
                </a:solidFill>
                <a:latin typeface="方正仿宋_GBK"/>
                <a:ea typeface="方正仿宋_GBK"/>
                <a:cs typeface="方正仿宋_GBK"/>
                <a:sym typeface="+mn-ea"/>
              </a:rPr>
              <a:t>危险有害因素辨识、风险评估过程；</a:t>
            </a:r>
            <a:endParaRPr lang="zh-CN" altLang="en-US" sz="2000" b="1">
              <a:latin typeface="方正仿宋_GBK"/>
              <a:ea typeface="方正仿宋_GBK"/>
              <a:cs typeface="方正仿宋_GBK"/>
            </a:endParaRPr>
          </a:p>
          <a:p>
            <a:pPr indent="200025">
              <a:lnSpc>
                <a:spcPts val="3075"/>
              </a:lnSpc>
            </a:pPr>
            <a:r>
              <a:rPr lang="en-US" altLang="zh-CN" sz="2000" b="1">
                <a:solidFill>
                  <a:srgbClr val="000000"/>
                </a:solidFill>
                <a:latin typeface="方正仿宋_GBK"/>
                <a:ea typeface="方正仿宋_GBK"/>
                <a:cs typeface="方正仿宋_GBK"/>
                <a:sym typeface="+mn-ea"/>
              </a:rPr>
              <a:t>—— </a:t>
            </a:r>
            <a:r>
              <a:rPr lang="zh-CN" altLang="en-US" sz="2000" b="1">
                <a:solidFill>
                  <a:srgbClr val="000000"/>
                </a:solidFill>
                <a:latin typeface="方正仿宋_GBK"/>
                <a:ea typeface="方正仿宋_GBK"/>
                <a:cs typeface="方正仿宋_GBK"/>
                <a:sym typeface="+mn-ea"/>
              </a:rPr>
              <a:t>危险源的基本情况、可能发生的事故类别；</a:t>
            </a:r>
            <a:endParaRPr lang="zh-CN" altLang="en-US" sz="2000" b="1">
              <a:latin typeface="方正仿宋_GBK"/>
              <a:ea typeface="方正仿宋_GBK"/>
              <a:cs typeface="方正仿宋_GBK"/>
            </a:endParaRPr>
          </a:p>
          <a:p>
            <a:pPr indent="200025">
              <a:lnSpc>
                <a:spcPts val="3075"/>
              </a:lnSpc>
            </a:pPr>
            <a:r>
              <a:rPr lang="en-US" altLang="zh-CN" sz="2000" b="1">
                <a:solidFill>
                  <a:srgbClr val="000000"/>
                </a:solidFill>
                <a:latin typeface="方正仿宋_GBK"/>
                <a:ea typeface="方正仿宋_GBK"/>
                <a:cs typeface="方正仿宋_GBK"/>
                <a:sym typeface="+mn-ea"/>
              </a:rPr>
              <a:t>—— </a:t>
            </a:r>
            <a:r>
              <a:rPr lang="zh-CN" altLang="en-US" sz="2000" b="1">
                <a:solidFill>
                  <a:srgbClr val="000000"/>
                </a:solidFill>
                <a:latin typeface="方正仿宋_GBK"/>
                <a:ea typeface="方正仿宋_GBK"/>
                <a:cs typeface="方正仿宋_GBK"/>
                <a:sym typeface="+mn-ea"/>
              </a:rPr>
              <a:t>事故发生的可能性及危害程度，风险等级；</a:t>
            </a:r>
            <a:endParaRPr lang="zh-CN" altLang="en-US" sz="2000" b="1">
              <a:latin typeface="方正仿宋_GBK"/>
              <a:ea typeface="方正仿宋_GBK"/>
              <a:cs typeface="方正仿宋_GBK"/>
            </a:endParaRPr>
          </a:p>
          <a:p>
            <a:pPr indent="200025">
              <a:lnSpc>
                <a:spcPts val="3075"/>
              </a:lnSpc>
            </a:pPr>
            <a:r>
              <a:rPr lang="en-US" altLang="zh-CN" sz="2000" b="1">
                <a:solidFill>
                  <a:srgbClr val="000000"/>
                </a:solidFill>
                <a:latin typeface="方正仿宋_GBK"/>
                <a:ea typeface="方正仿宋_GBK"/>
                <a:cs typeface="方正仿宋_GBK"/>
                <a:sym typeface="+mn-ea"/>
              </a:rPr>
              <a:t>—— </a:t>
            </a:r>
            <a:r>
              <a:rPr lang="zh-CN" altLang="en-US" sz="2000" b="1">
                <a:solidFill>
                  <a:srgbClr val="000000"/>
                </a:solidFill>
                <a:latin typeface="方正仿宋_GBK"/>
                <a:ea typeface="方正仿宋_GBK"/>
                <a:cs typeface="方正仿宋_GBK"/>
                <a:sym typeface="+mn-ea"/>
              </a:rPr>
              <a:t>个人风险和社会风险值；</a:t>
            </a:r>
            <a:endParaRPr lang="zh-CN" altLang="en-US" sz="2000" b="1">
              <a:latin typeface="方正仿宋_GBK"/>
              <a:ea typeface="方正仿宋_GBK"/>
              <a:cs typeface="方正仿宋_GBK"/>
            </a:endParaRPr>
          </a:p>
          <a:p>
            <a:pPr indent="200025">
              <a:lnSpc>
                <a:spcPts val="3075"/>
              </a:lnSpc>
            </a:pPr>
            <a:r>
              <a:rPr lang="en-US" altLang="zh-CN" sz="2000" b="1">
                <a:solidFill>
                  <a:srgbClr val="000000"/>
                </a:solidFill>
                <a:latin typeface="方正仿宋_GBK"/>
                <a:ea typeface="方正仿宋_GBK"/>
                <a:cs typeface="方正仿宋_GBK"/>
                <a:sym typeface="+mn-ea"/>
              </a:rPr>
              <a:t>—— </a:t>
            </a:r>
            <a:r>
              <a:rPr lang="zh-CN" altLang="en-US" sz="2000" b="1">
                <a:solidFill>
                  <a:srgbClr val="000000"/>
                </a:solidFill>
                <a:latin typeface="方正仿宋_GBK"/>
                <a:ea typeface="方正仿宋_GBK"/>
                <a:cs typeface="方正仿宋_GBK"/>
                <a:sym typeface="+mn-ea"/>
              </a:rPr>
              <a:t>可能受事故影响的周边场所、人员情况；</a:t>
            </a:r>
            <a:endParaRPr lang="zh-CN" altLang="en-US" sz="2000" b="1">
              <a:latin typeface="方正仿宋_GBK"/>
              <a:ea typeface="方正仿宋_GBK"/>
              <a:cs typeface="方正仿宋_GBK"/>
            </a:endParaRPr>
          </a:p>
          <a:p>
            <a:pPr indent="200025">
              <a:lnSpc>
                <a:spcPts val="3075"/>
              </a:lnSpc>
            </a:pPr>
            <a:r>
              <a:rPr lang="en-US" altLang="zh-CN" sz="2000" b="1">
                <a:solidFill>
                  <a:srgbClr val="000000"/>
                </a:solidFill>
                <a:latin typeface="方正仿宋_GBK"/>
                <a:ea typeface="方正仿宋_GBK"/>
                <a:cs typeface="方正仿宋_GBK"/>
                <a:sym typeface="+mn-ea"/>
              </a:rPr>
              <a:t>—— </a:t>
            </a:r>
            <a:r>
              <a:rPr lang="zh-CN" altLang="en-US" sz="2000" b="1">
                <a:solidFill>
                  <a:srgbClr val="000000"/>
                </a:solidFill>
                <a:latin typeface="方正仿宋_GBK"/>
                <a:ea typeface="方正仿宋_GBK"/>
                <a:cs typeface="方正仿宋_GBK"/>
                <a:sym typeface="+mn-ea"/>
              </a:rPr>
              <a:t>现有安全管理措施、安全技术、监控措施和事故应急措施；</a:t>
            </a:r>
            <a:endParaRPr lang="zh-CN" altLang="en-US" sz="2000" b="1">
              <a:latin typeface="方正仿宋_GBK"/>
              <a:ea typeface="方正仿宋_GBK"/>
              <a:cs typeface="方正仿宋_GBK"/>
            </a:endParaRPr>
          </a:p>
          <a:p>
            <a:pPr indent="200025">
              <a:lnSpc>
                <a:spcPts val="3075"/>
              </a:lnSpc>
            </a:pPr>
            <a:r>
              <a:rPr lang="en-US" altLang="zh-CN" sz="2000" b="1">
                <a:solidFill>
                  <a:srgbClr val="000000"/>
                </a:solidFill>
                <a:latin typeface="方正仿宋_GBK"/>
                <a:ea typeface="方正仿宋_GBK"/>
                <a:cs typeface="方正仿宋_GBK"/>
                <a:sym typeface="+mn-ea"/>
              </a:rPr>
              <a:t>—— </a:t>
            </a:r>
            <a:r>
              <a:rPr lang="zh-CN" altLang="en-US" sz="2000" b="1">
                <a:solidFill>
                  <a:srgbClr val="000000"/>
                </a:solidFill>
                <a:latin typeface="方正仿宋_GBK"/>
                <a:ea typeface="方正仿宋_GBK"/>
                <a:cs typeface="方正仿宋_GBK"/>
                <a:sym typeface="+mn-ea"/>
              </a:rPr>
              <a:t>评估结论与建议。</a:t>
            </a:r>
            <a:endParaRPr lang="zh-CN" altLang="en-US" sz="2000">
              <a:latin typeface="方正仿宋_GBK"/>
              <a:ea typeface="方正仿宋_GBK"/>
              <a:cs typeface="方正仿宋_GBK"/>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5120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51203"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
        <p:nvSpPr>
          <p:cNvPr id="51205" name="文本框 4"/>
          <p:cNvSpPr txBox="1">
            <a:spLocks noChangeArrowheads="1"/>
          </p:cNvSpPr>
          <p:nvPr/>
        </p:nvSpPr>
        <p:spPr bwMode="auto">
          <a:xfrm>
            <a:off x="965200" y="1720850"/>
            <a:ext cx="7292975" cy="2014538"/>
          </a:xfrm>
          <a:prstGeom prst="rect">
            <a:avLst/>
          </a:prstGeom>
          <a:noFill/>
          <a:ln w="9525">
            <a:noFill/>
            <a:miter lim="800000"/>
            <a:headEnd/>
            <a:tailEnd/>
          </a:ln>
        </p:spPr>
        <p:txBody>
          <a:bodyPr>
            <a:spAutoFit/>
          </a:bodyPr>
          <a:lstStyle/>
          <a:p>
            <a:pPr>
              <a:lnSpc>
                <a:spcPts val="3000"/>
              </a:lnSpc>
            </a:pPr>
            <a:r>
              <a:rPr lang="zh-CN" altLang="en-US" sz="2400" b="1">
                <a:solidFill>
                  <a:srgbClr val="0000FF"/>
                </a:solidFill>
                <a:latin typeface="方正仿宋_GBK"/>
                <a:ea typeface="方正仿宋_GBK"/>
                <a:cs typeface="方正仿宋_GBK"/>
                <a:sym typeface="+mn-ea"/>
              </a:rPr>
              <a:t>危害因素辨识</a:t>
            </a:r>
          </a:p>
          <a:p>
            <a:pPr>
              <a:lnSpc>
                <a:spcPts val="3000"/>
              </a:lnSpc>
            </a:pPr>
            <a:r>
              <a:rPr lang="en-US" altLang="zh-CN" sz="2000" b="1">
                <a:latin typeface="方正仿宋_GBK"/>
                <a:ea typeface="方正仿宋_GBK"/>
                <a:cs typeface="方正仿宋_GBK"/>
                <a:sym typeface="+mn-ea"/>
              </a:rPr>
              <a:t>        1. </a:t>
            </a:r>
            <a:r>
              <a:rPr lang="zh-CN" altLang="en-US" sz="2000" b="1">
                <a:solidFill>
                  <a:srgbClr val="FF0000"/>
                </a:solidFill>
                <a:latin typeface="方正仿宋_GBK"/>
                <a:ea typeface="方正仿宋_GBK"/>
                <a:cs typeface="方正仿宋_GBK"/>
                <a:sym typeface="+mn-ea"/>
              </a:rPr>
              <a:t>工作危害分析法（简称</a:t>
            </a:r>
            <a:r>
              <a:rPr lang="en-US" altLang="zh-CN" sz="2000" b="1">
                <a:solidFill>
                  <a:srgbClr val="FF0000"/>
                </a:solidFill>
                <a:latin typeface="方正仿宋_GBK"/>
                <a:ea typeface="方正仿宋_GBK"/>
                <a:cs typeface="方正仿宋_GBK"/>
                <a:sym typeface="+mn-ea"/>
              </a:rPr>
              <a:t>JHA</a:t>
            </a:r>
            <a:r>
              <a:rPr lang="zh-CN" altLang="en-US" sz="2000" b="1">
                <a:solidFill>
                  <a:srgbClr val="FF0000"/>
                </a:solidFill>
                <a:latin typeface="方正仿宋_GBK"/>
                <a:ea typeface="方正仿宋_GBK"/>
                <a:cs typeface="方正仿宋_GBK"/>
                <a:sym typeface="+mn-ea"/>
              </a:rPr>
              <a:t>）</a:t>
            </a:r>
            <a:r>
              <a:rPr lang="zh-CN" altLang="en-US" sz="2000" b="1">
                <a:latin typeface="方正仿宋_GBK"/>
                <a:ea typeface="方正仿宋_GBK"/>
                <a:cs typeface="方正仿宋_GBK"/>
                <a:sym typeface="+mn-ea"/>
              </a:rPr>
              <a:t>，主要用于对作业活动的危害因素进行辨识。</a:t>
            </a:r>
          </a:p>
          <a:p>
            <a:pPr>
              <a:lnSpc>
                <a:spcPts val="3000"/>
              </a:lnSpc>
            </a:pPr>
            <a:r>
              <a:rPr lang="en-US" altLang="zh-CN" sz="2000" b="1">
                <a:latin typeface="方正仿宋_GBK"/>
                <a:ea typeface="方正仿宋_GBK"/>
                <a:cs typeface="方正仿宋_GBK"/>
                <a:sym typeface="+mn-ea"/>
              </a:rPr>
              <a:t>        2. </a:t>
            </a:r>
            <a:r>
              <a:rPr lang="zh-CN" altLang="en-US" sz="2000" b="1">
                <a:solidFill>
                  <a:srgbClr val="FF0000"/>
                </a:solidFill>
                <a:latin typeface="方正仿宋_GBK"/>
                <a:ea typeface="方正仿宋_GBK"/>
                <a:cs typeface="方正仿宋_GBK"/>
                <a:sym typeface="+mn-ea"/>
              </a:rPr>
              <a:t>安全检查表发法（简称</a:t>
            </a:r>
            <a:r>
              <a:rPr lang="en-US" altLang="zh-CN" sz="2000" b="1">
                <a:solidFill>
                  <a:srgbClr val="FF0000"/>
                </a:solidFill>
                <a:latin typeface="方正仿宋_GBK"/>
                <a:ea typeface="方正仿宋_GBK"/>
                <a:cs typeface="方正仿宋_GBK"/>
                <a:sym typeface="+mn-ea"/>
              </a:rPr>
              <a:t>SCL</a:t>
            </a:r>
            <a:r>
              <a:rPr lang="zh-CN" altLang="en-US" sz="2000" b="1">
                <a:solidFill>
                  <a:srgbClr val="FF0000"/>
                </a:solidFill>
                <a:latin typeface="方正仿宋_GBK"/>
                <a:ea typeface="方正仿宋_GBK"/>
                <a:cs typeface="方正仿宋_GBK"/>
                <a:sym typeface="+mn-ea"/>
              </a:rPr>
              <a:t>）</a:t>
            </a:r>
            <a:r>
              <a:rPr lang="zh-CN" altLang="en-US" sz="2000" b="1">
                <a:latin typeface="方正仿宋_GBK"/>
                <a:ea typeface="方正仿宋_GBK"/>
                <a:cs typeface="方正仿宋_GBK"/>
                <a:sym typeface="+mn-ea"/>
              </a:rPr>
              <a:t>，主要用于对静态设备设施的危害因素进行辨识。</a:t>
            </a:r>
          </a:p>
        </p:txBody>
      </p:sp>
      <p:sp>
        <p:nvSpPr>
          <p:cNvPr id="51206" name="文本框 5"/>
          <p:cNvSpPr txBox="1">
            <a:spLocks noChangeArrowheads="1"/>
          </p:cNvSpPr>
          <p:nvPr/>
        </p:nvSpPr>
        <p:spPr bwMode="auto">
          <a:xfrm>
            <a:off x="965200" y="3886200"/>
            <a:ext cx="7292975" cy="1244600"/>
          </a:xfrm>
          <a:prstGeom prst="rect">
            <a:avLst/>
          </a:prstGeom>
          <a:noFill/>
          <a:ln w="9525">
            <a:noFill/>
            <a:miter lim="800000"/>
            <a:headEnd/>
            <a:tailEnd/>
          </a:ln>
        </p:spPr>
        <p:txBody>
          <a:bodyPr>
            <a:spAutoFit/>
          </a:bodyPr>
          <a:lstStyle/>
          <a:p>
            <a:pPr>
              <a:lnSpc>
                <a:spcPts val="3000"/>
              </a:lnSpc>
            </a:pPr>
            <a:r>
              <a:rPr lang="zh-CN" altLang="en-US" sz="2400" b="1">
                <a:solidFill>
                  <a:srgbClr val="0000FF"/>
                </a:solidFill>
                <a:latin typeface="方正仿宋_GBK"/>
                <a:ea typeface="方正仿宋_GBK"/>
                <a:cs typeface="方正仿宋_GBK"/>
                <a:sym typeface="+mn-ea"/>
              </a:rPr>
              <a:t>风险分析</a:t>
            </a:r>
          </a:p>
          <a:p>
            <a:pPr>
              <a:lnSpc>
                <a:spcPts val="3000"/>
              </a:lnSpc>
            </a:pPr>
            <a:r>
              <a:rPr lang="zh-CN" altLang="en-US" sz="2000" b="1">
                <a:solidFill>
                  <a:srgbClr val="FF0000"/>
                </a:solidFill>
                <a:latin typeface="方正仿宋_GBK"/>
                <a:ea typeface="方正仿宋_GBK"/>
                <a:cs typeface="方正仿宋_GBK"/>
              </a:rPr>
              <a:t>       1. 作业条件危险性分析法（简称LEC）</a:t>
            </a:r>
          </a:p>
          <a:p>
            <a:pPr>
              <a:lnSpc>
                <a:spcPts val="3000"/>
              </a:lnSpc>
            </a:pPr>
            <a:r>
              <a:rPr lang="zh-CN" altLang="en-US" sz="2000" b="1">
                <a:solidFill>
                  <a:srgbClr val="FF0000"/>
                </a:solidFill>
                <a:latin typeface="方正仿宋_GBK"/>
                <a:ea typeface="方正仿宋_GBK"/>
                <a:cs typeface="方正仿宋_GBK"/>
              </a:rPr>
              <a:t>       2. 风险矩阵法（简称LS）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5222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52227"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5" name="矩形 4"/>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pic>
        <p:nvPicPr>
          <p:cNvPr id="7" name="图片 6" descr="无标题39"/>
          <p:cNvPicPr>
            <a:picLocks noChangeAspect="1"/>
          </p:cNvPicPr>
          <p:nvPr/>
        </p:nvPicPr>
        <p:blipFill>
          <a:blip r:embed="rId4"/>
          <a:srcRect/>
          <a:stretch>
            <a:fillRect/>
          </a:stretch>
        </p:blipFill>
        <p:spPr bwMode="auto">
          <a:xfrm>
            <a:off x="279400" y="1565275"/>
            <a:ext cx="8583613" cy="4773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set>
                                      <p:cBhvr override="childStyle">
                                        <p:cTn dur="65" fill="hold" display="1"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5325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53251"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pic>
        <p:nvPicPr>
          <p:cNvPr id="53252" name="内容占位符 7" descr="无标题40"/>
          <p:cNvPicPr>
            <a:picLocks noChangeAspect="1"/>
          </p:cNvPicPr>
          <p:nvPr>
            <p:ph idx="1"/>
          </p:nvPr>
        </p:nvPicPr>
        <p:blipFill>
          <a:blip r:embed="rId4"/>
          <a:srcRect/>
          <a:stretch>
            <a:fillRect/>
          </a:stretch>
        </p:blipFill>
        <p:spPr>
          <a:xfrm>
            <a:off x="241300" y="1552575"/>
            <a:ext cx="8661400" cy="4652963"/>
          </a:xfrm>
        </p:spPr>
      </p:pic>
      <p:sp>
        <p:nvSpPr>
          <p:cNvPr id="5" name="矩形 4"/>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
        <p:nvSpPr>
          <p:cNvPr id="53254" name="文本框 2"/>
          <p:cNvSpPr txBox="1">
            <a:spLocks noChangeArrowheads="1"/>
          </p:cNvSpPr>
          <p:nvPr/>
        </p:nvSpPr>
        <p:spPr bwMode="auto">
          <a:xfrm>
            <a:off x="811213" y="1836738"/>
            <a:ext cx="7610475" cy="460375"/>
          </a:xfrm>
          <a:prstGeom prst="rect">
            <a:avLst/>
          </a:prstGeom>
          <a:solidFill>
            <a:srgbClr val="000000"/>
          </a:solidFill>
          <a:ln w="9525">
            <a:noFill/>
            <a:miter lim="800000"/>
            <a:headEnd/>
            <a:tailEnd/>
          </a:ln>
        </p:spPr>
        <p:txBody>
          <a:bodyPr>
            <a:spAutoFit/>
          </a:bodyPr>
          <a:lstStyle/>
          <a:p>
            <a:pPr algn="ctr"/>
            <a:r>
              <a:rPr lang="zh-CN" altLang="en-US" sz="2400" b="1">
                <a:solidFill>
                  <a:schemeClr val="bg1"/>
                </a:solidFill>
                <a:latin typeface="方正仿宋_GBK"/>
                <a:ea typeface="方正仿宋_GBK"/>
                <a:cs typeface="方正仿宋_GBK"/>
              </a:rPr>
              <a:t>表</a:t>
            </a:r>
            <a:r>
              <a:rPr lang="en-US" altLang="zh-CN" sz="2400" b="1">
                <a:solidFill>
                  <a:schemeClr val="bg1"/>
                </a:solidFill>
                <a:latin typeface="方正仿宋_GBK"/>
                <a:ea typeface="方正仿宋_GBK"/>
                <a:cs typeface="方正仿宋_GBK"/>
              </a:rPr>
              <a:t>2  </a:t>
            </a:r>
            <a:r>
              <a:rPr lang="zh-CN" altLang="en-US" sz="2400" b="1">
                <a:solidFill>
                  <a:schemeClr val="bg1"/>
                </a:solidFill>
                <a:latin typeface="方正仿宋_GBK"/>
                <a:ea typeface="方正仿宋_GBK"/>
                <a:cs typeface="方正仿宋_GBK"/>
              </a:rPr>
              <a:t>人体暴露于危险环境的频繁程度（</a:t>
            </a:r>
            <a:r>
              <a:rPr lang="en-US" altLang="zh-CN" sz="2400" b="1">
                <a:solidFill>
                  <a:schemeClr val="bg1"/>
                </a:solidFill>
                <a:latin typeface="方正仿宋_GBK"/>
                <a:ea typeface="方正仿宋_GBK"/>
                <a:cs typeface="方正仿宋_GBK"/>
              </a:rPr>
              <a:t>E</a:t>
            </a:r>
            <a:r>
              <a:rPr lang="zh-CN" altLang="en-US" sz="2400" b="1">
                <a:solidFill>
                  <a:schemeClr val="bg1"/>
                </a:solidFill>
                <a:latin typeface="方正仿宋_GBK"/>
                <a:ea typeface="方正仿宋_GBK"/>
                <a:cs typeface="方正仿宋_GBK"/>
              </a:rPr>
              <a:t>）判断原则</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75" y="263525"/>
            <a:ext cx="9150350" cy="995363"/>
          </a:xfrm>
          <a:prstGeom prst="rect">
            <a:avLst/>
          </a:prstGeom>
          <a:noFill/>
        </p:spPr>
        <p:txBody>
          <a:bodyPr>
            <a:spAutoFit/>
          </a:bodyPr>
          <a:lstStyle/>
          <a:p>
            <a:pPr algn="ctr">
              <a:lnSpc>
                <a:spcPts val="3560"/>
              </a:lnSpc>
              <a:defRPr/>
            </a:pPr>
            <a:r>
              <a:rPr lang="zh-CN" altLang="en-US" sz="2800" b="1">
                <a:ln/>
                <a:solidFill>
                  <a:srgbClr val="FF0000"/>
                </a:solidFill>
                <a:effectLst>
                  <a:outerShdw blurRad="38100" dist="19050" dir="2700000" algn="tl" rotWithShape="0">
                    <a:schemeClr val="dk1">
                      <a:alpha val="40000"/>
                    </a:schemeClr>
                  </a:outerShdw>
                </a:effectLst>
                <a:latin typeface="方正小标宋_GBK" panose="03000509000000000000" pitchFamily="65" charset="-122"/>
                <a:ea typeface="方正小标宋_GBK" panose="03000509000000000000" pitchFamily="65" charset="-122"/>
              </a:rPr>
              <a:t>深入学习贯彻习近平总书记关于防灾减灾救灾重要思想</a:t>
            </a:r>
          </a:p>
          <a:p>
            <a:pPr algn="ctr">
              <a:lnSpc>
                <a:spcPts val="3560"/>
              </a:lnSpc>
              <a:defRPr/>
            </a:pPr>
            <a:r>
              <a:rPr lang="zh-CN" altLang="en-US" sz="2800" b="1">
                <a:ln/>
                <a:solidFill>
                  <a:srgbClr val="FF0000"/>
                </a:solidFill>
                <a:effectLst>
                  <a:outerShdw blurRad="38100" dist="19050" dir="2700000" algn="tl" rotWithShape="0">
                    <a:schemeClr val="dk1">
                      <a:alpha val="40000"/>
                    </a:schemeClr>
                  </a:outerShdw>
                </a:effectLst>
                <a:latin typeface="方正小标宋_GBK" panose="03000509000000000000" pitchFamily="65" charset="-122"/>
                <a:ea typeface="方正小标宋_GBK" panose="03000509000000000000" pitchFamily="65" charset="-122"/>
              </a:rPr>
              <a:t>全面提升自然灾害综合防范应对能力</a:t>
            </a:r>
          </a:p>
        </p:txBody>
      </p:sp>
      <p:pic>
        <p:nvPicPr>
          <p:cNvPr id="17410" name="图片 2"/>
          <p:cNvPicPr>
            <a:picLocks noChangeAspect="1"/>
          </p:cNvPicPr>
          <p:nvPr/>
        </p:nvPicPr>
        <p:blipFill>
          <a:blip r:embed="rId2"/>
          <a:srcRect/>
          <a:stretch>
            <a:fillRect/>
          </a:stretch>
        </p:blipFill>
        <p:spPr bwMode="auto">
          <a:xfrm>
            <a:off x="1198563" y="1339850"/>
            <a:ext cx="6746875" cy="3944938"/>
          </a:xfrm>
          <a:prstGeom prst="rect">
            <a:avLst/>
          </a:prstGeom>
          <a:noFill/>
          <a:ln w="9525">
            <a:noFill/>
            <a:miter lim="800000"/>
            <a:headEnd/>
            <a:tailEnd/>
          </a:ln>
        </p:spPr>
      </p:pic>
      <p:sp>
        <p:nvSpPr>
          <p:cNvPr id="4" name="文本框 3"/>
          <p:cNvSpPr txBox="1"/>
          <p:nvPr/>
        </p:nvSpPr>
        <p:spPr>
          <a:xfrm>
            <a:off x="7938" y="5284788"/>
            <a:ext cx="9150350" cy="1371600"/>
          </a:xfrm>
          <a:prstGeom prst="rect">
            <a:avLst/>
          </a:prstGeom>
          <a:noFill/>
        </p:spPr>
        <p:txBody>
          <a:bodyPr>
            <a:spAutoFit/>
          </a:bodyPr>
          <a:lstStyle/>
          <a:p>
            <a:pPr algn="ctr">
              <a:lnSpc>
                <a:spcPts val="3360"/>
              </a:lnSpc>
              <a:defRPr/>
            </a:pPr>
            <a:r>
              <a:rPr lang="zh-CN" altLang="en-US" sz="2200" b="1">
                <a:effectLst>
                  <a:outerShdw blurRad="38100" dist="19050" dir="2700000" algn="tl" rotWithShape="0">
                    <a:schemeClr val="dk1">
                      <a:alpha val="40000"/>
                    </a:schemeClr>
                  </a:outerShdw>
                </a:effectLst>
                <a:latin typeface="方正小标宋_GBK" panose="03000509000000000000" pitchFamily="65" charset="-122"/>
                <a:ea typeface="方正小标宋_GBK" panose="03000509000000000000" pitchFamily="65" charset="-122"/>
              </a:rPr>
              <a:t>5月21日，省部级干部提升防灾减灾救灾能力专题研讨班在中央党校</a:t>
            </a:r>
          </a:p>
          <a:p>
            <a:pPr algn="ctr">
              <a:lnSpc>
                <a:spcPts val="3360"/>
              </a:lnSpc>
              <a:defRPr/>
            </a:pPr>
            <a:r>
              <a:rPr lang="zh-CN" altLang="en-US" sz="2200" b="1">
                <a:effectLst>
                  <a:outerShdw blurRad="38100" dist="19050" dir="2700000" algn="tl" rotWithShape="0">
                    <a:schemeClr val="dk1">
                      <a:alpha val="40000"/>
                    </a:schemeClr>
                  </a:outerShdw>
                </a:effectLst>
                <a:latin typeface="方正小标宋_GBK" panose="03000509000000000000" pitchFamily="65" charset="-122"/>
                <a:ea typeface="方正小标宋_GBK" panose="03000509000000000000" pitchFamily="65" charset="-122"/>
              </a:rPr>
              <a:t>（国家行政学院）开班。应急管理部党组书记、副部长黄明</a:t>
            </a:r>
          </a:p>
          <a:p>
            <a:pPr algn="ctr">
              <a:lnSpc>
                <a:spcPts val="3360"/>
              </a:lnSpc>
              <a:defRPr/>
            </a:pPr>
            <a:r>
              <a:rPr lang="zh-CN" altLang="en-US" sz="2200" b="1">
                <a:effectLst>
                  <a:outerShdw blurRad="38100" dist="19050" dir="2700000" algn="tl" rotWithShape="0">
                    <a:schemeClr val="dk1">
                      <a:alpha val="40000"/>
                    </a:schemeClr>
                  </a:outerShdw>
                </a:effectLst>
                <a:latin typeface="方正小标宋_GBK" panose="03000509000000000000" pitchFamily="65" charset="-122"/>
                <a:ea typeface="方正小标宋_GBK" panose="03000509000000000000" pitchFamily="65" charset="-122"/>
              </a:rPr>
              <a:t>在开班式上作辅导报告。</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5427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54275"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pic>
        <p:nvPicPr>
          <p:cNvPr id="4" name="内容占位符 8" descr="无标题41"/>
          <p:cNvPicPr>
            <a:picLocks noChangeAspect="1"/>
          </p:cNvPicPr>
          <p:nvPr>
            <p:ph idx="1"/>
          </p:nvPr>
        </p:nvPicPr>
        <p:blipFill>
          <a:blip r:embed="rId4"/>
          <a:srcRect/>
          <a:stretch>
            <a:fillRect/>
          </a:stretch>
        </p:blipFill>
        <p:spPr>
          <a:xfrm>
            <a:off x="417513" y="1314450"/>
            <a:ext cx="8307387" cy="5310188"/>
          </a:xfrm>
        </p:spPr>
      </p:pic>
      <p:sp>
        <p:nvSpPr>
          <p:cNvPr id="6" name="矩形 5"/>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65" fill="hold" display="1"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5529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55299"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pic>
        <p:nvPicPr>
          <p:cNvPr id="2" name="内容占位符 1" descr="无标题42"/>
          <p:cNvPicPr>
            <a:picLocks noChangeAspect="1"/>
          </p:cNvPicPr>
          <p:nvPr>
            <p:ph idx="1"/>
          </p:nvPr>
        </p:nvPicPr>
        <p:blipFill>
          <a:blip r:embed="rId4"/>
          <a:srcRect/>
          <a:stretch>
            <a:fillRect/>
          </a:stretch>
        </p:blipFill>
        <p:spPr>
          <a:xfrm>
            <a:off x="268288" y="1443038"/>
            <a:ext cx="8310562" cy="5089525"/>
          </a:xfrm>
        </p:spPr>
      </p:pic>
      <p:sp>
        <p:nvSpPr>
          <p:cNvPr id="6" name="矩形 5"/>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5632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56323"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56324" name="文本框 1"/>
          <p:cNvSpPr txBox="1">
            <a:spLocks noChangeArrowheads="1"/>
          </p:cNvSpPr>
          <p:nvPr/>
        </p:nvSpPr>
        <p:spPr bwMode="auto">
          <a:xfrm>
            <a:off x="385763" y="1222375"/>
            <a:ext cx="8382000" cy="460375"/>
          </a:xfrm>
          <a:prstGeom prst="rect">
            <a:avLst/>
          </a:prstGeom>
          <a:noFill/>
          <a:ln w="9525">
            <a:noFill/>
            <a:miter lim="800000"/>
            <a:headEnd/>
            <a:tailEnd/>
          </a:ln>
        </p:spPr>
        <p:txBody>
          <a:bodyPr>
            <a:spAutoFit/>
          </a:bodyPr>
          <a:lstStyle/>
          <a:p>
            <a:r>
              <a:rPr lang="zh-CN" altLang="en-US" sz="2400">
                <a:latin typeface="方正小标宋_GBK"/>
                <a:ea typeface="方正小标宋_GBK"/>
                <a:cs typeface="方正小标宋_GBK"/>
              </a:rPr>
              <a:t>第三章 应急组织机构与职责   </a:t>
            </a:r>
            <a:r>
              <a:rPr lang="zh-CN" altLang="en-US" sz="2000">
                <a:solidFill>
                  <a:srgbClr val="FF0000"/>
                </a:solidFill>
                <a:latin typeface="方正小标宋_GBK"/>
                <a:ea typeface="方正小标宋_GBK"/>
                <a:cs typeface="方正小标宋_GBK"/>
              </a:rPr>
              <a:t>（框图化，平战结合、形成机制）</a:t>
            </a:r>
          </a:p>
        </p:txBody>
      </p:sp>
      <p:pic>
        <p:nvPicPr>
          <p:cNvPr id="56325" name="图片 6" descr="无标题"/>
          <p:cNvPicPr>
            <a:picLocks noChangeAspect="1"/>
          </p:cNvPicPr>
          <p:nvPr/>
        </p:nvPicPr>
        <p:blipFill>
          <a:blip r:embed="rId4"/>
          <a:srcRect/>
          <a:stretch>
            <a:fillRect/>
          </a:stretch>
        </p:blipFill>
        <p:spPr bwMode="auto">
          <a:xfrm>
            <a:off x="384175" y="1871663"/>
            <a:ext cx="8383588" cy="4821237"/>
          </a:xfrm>
          <a:prstGeom prst="rect">
            <a:avLst/>
          </a:prstGeom>
          <a:noFill/>
          <a:ln w="9525">
            <a:noFill/>
            <a:miter lim="800000"/>
            <a:headEnd/>
            <a:tailEnd/>
          </a:ln>
        </p:spPr>
      </p:pic>
      <p:sp>
        <p:nvSpPr>
          <p:cNvPr id="3" name="矩形 2"/>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5734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57347"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57348" name="文本框 2"/>
          <p:cNvSpPr txBox="1">
            <a:spLocks noChangeArrowheads="1"/>
          </p:cNvSpPr>
          <p:nvPr/>
        </p:nvSpPr>
        <p:spPr bwMode="auto">
          <a:xfrm>
            <a:off x="315913" y="1222375"/>
            <a:ext cx="8602662" cy="5233988"/>
          </a:xfrm>
          <a:prstGeom prst="rect">
            <a:avLst/>
          </a:prstGeom>
          <a:noFill/>
          <a:ln w="9525">
            <a:noFill/>
            <a:miter lim="800000"/>
            <a:headEnd/>
            <a:tailEnd/>
          </a:ln>
        </p:spPr>
        <p:txBody>
          <a:bodyPr>
            <a:spAutoFit/>
          </a:bodyPr>
          <a:lstStyle/>
          <a:p>
            <a:pPr>
              <a:lnSpc>
                <a:spcPts val="3275"/>
              </a:lnSpc>
            </a:pPr>
            <a:r>
              <a:rPr lang="zh-CN" altLang="en-US" sz="2400" b="1">
                <a:latin typeface="微软雅黑 Light"/>
                <a:ea typeface="微软雅黑 Light"/>
                <a:cs typeface="微软雅黑 Light"/>
              </a:rPr>
              <a:t>第四章 </a:t>
            </a:r>
            <a:r>
              <a:rPr lang="zh-CN" sz="2400" b="1">
                <a:latin typeface="微软雅黑 Light"/>
                <a:ea typeface="微软雅黑 Light"/>
                <a:cs typeface="微软雅黑 Light"/>
              </a:rPr>
              <a:t>预警及信息报告</a:t>
            </a:r>
          </a:p>
          <a:p>
            <a:pPr>
              <a:lnSpc>
                <a:spcPts val="3275"/>
              </a:lnSpc>
            </a:pPr>
            <a:r>
              <a:rPr lang="zh-CN" sz="2400">
                <a:latin typeface="微软雅黑 Light"/>
                <a:ea typeface="微软雅黑 Light"/>
                <a:cs typeface="微软雅黑 Light"/>
              </a:rPr>
              <a:t>  </a:t>
            </a:r>
            <a:r>
              <a:rPr lang="zh-CN" sz="2000">
                <a:latin typeface="微软雅黑 Light"/>
                <a:ea typeface="微软雅黑 Light"/>
                <a:cs typeface="微软雅黑 Light"/>
              </a:rPr>
              <a:t> </a:t>
            </a:r>
            <a:r>
              <a:rPr lang="zh-CN" sz="2000" b="1">
                <a:latin typeface="方正仿宋_GBK"/>
                <a:ea typeface="方正仿宋_GBK"/>
                <a:cs typeface="方正仿宋_GBK"/>
              </a:rPr>
              <a:t>   </a:t>
            </a:r>
            <a:r>
              <a:rPr lang="en-US" altLang="zh-CN" sz="2000" b="1">
                <a:latin typeface="方正仿宋_GBK"/>
                <a:ea typeface="方正仿宋_GBK"/>
                <a:cs typeface="方正仿宋_GBK"/>
              </a:rPr>
              <a:t>4.1</a:t>
            </a:r>
            <a:r>
              <a:rPr lang="zh-CN" altLang="en-US" sz="2000" b="1">
                <a:latin typeface="方正仿宋_GBK"/>
                <a:ea typeface="方正仿宋_GBK"/>
                <a:cs typeface="方正仿宋_GBK"/>
              </a:rPr>
              <a:t>预警</a:t>
            </a:r>
            <a:r>
              <a:rPr lang="zh-CN" altLang="en-US" sz="2000" b="1">
                <a:solidFill>
                  <a:srgbClr val="FF0000"/>
                </a:solidFill>
                <a:latin typeface="方正仿宋_GBK"/>
                <a:ea typeface="方正仿宋_GBK"/>
                <a:cs typeface="方正仿宋_GBK"/>
              </a:rPr>
              <a:t>（两种情况，一是有险情但还没发生事故，二是已发生事故）</a:t>
            </a:r>
          </a:p>
          <a:p>
            <a:pPr>
              <a:lnSpc>
                <a:spcPts val="2575"/>
              </a:lnSpc>
            </a:pPr>
            <a:r>
              <a:rPr lang="zh-CN" b="1">
                <a:latin typeface="方正仿宋_GBK"/>
                <a:ea typeface="方正仿宋_GBK"/>
                <a:cs typeface="方正仿宋_GBK"/>
              </a:rPr>
              <a:t>       鉴于预警条件、预警方式方法，从要求上讲都差不多</a:t>
            </a:r>
            <a:r>
              <a:rPr lang="zh-CN" b="1">
                <a:latin typeface="方正仿宋_GBK"/>
                <a:ea typeface="方正仿宋_GBK"/>
                <a:cs typeface="方正仿宋_GBK"/>
                <a:sym typeface="+mn-ea"/>
              </a:rPr>
              <a:t>，只是不同企业结合实际相应调整即可。均可参考如下：</a:t>
            </a:r>
          </a:p>
          <a:p>
            <a:pPr>
              <a:lnSpc>
                <a:spcPts val="2575"/>
              </a:lnSpc>
            </a:pPr>
            <a:r>
              <a:rPr lang="zh-CN" b="1">
                <a:solidFill>
                  <a:srgbClr val="0000FF"/>
                </a:solidFill>
                <a:latin typeface="方正仿宋_GBK"/>
                <a:ea typeface="方正仿宋_GBK"/>
                <a:cs typeface="方正仿宋_GBK"/>
                <a:sym typeface="+mn-ea"/>
              </a:rPr>
              <a:t>       </a:t>
            </a:r>
            <a:r>
              <a:rPr lang="en-US" altLang="zh-CN" b="1">
                <a:solidFill>
                  <a:srgbClr val="0000FF"/>
                </a:solidFill>
                <a:latin typeface="方正仿宋_GBK"/>
                <a:ea typeface="方正仿宋_GBK"/>
                <a:cs typeface="方正仿宋_GBK"/>
                <a:sym typeface="+mn-ea"/>
              </a:rPr>
              <a:t>4.1.1</a:t>
            </a:r>
            <a:r>
              <a:rPr lang="zh-CN" b="1">
                <a:solidFill>
                  <a:srgbClr val="0000FF"/>
                </a:solidFill>
                <a:latin typeface="方正仿宋_GBK"/>
                <a:ea typeface="方正仿宋_GBK"/>
                <a:cs typeface="方正仿宋_GBK"/>
                <a:sym typeface="+mn-ea"/>
              </a:rPr>
              <a:t>预警条件</a:t>
            </a:r>
          </a:p>
          <a:p>
            <a:pPr>
              <a:lnSpc>
                <a:spcPts val="2575"/>
              </a:lnSpc>
            </a:pPr>
            <a:r>
              <a:rPr lang="zh-CN" altLang="zh-CN" b="1">
                <a:latin typeface="方正仿宋_GBK"/>
                <a:ea typeface="方正仿宋_GBK"/>
                <a:cs typeface="方正仿宋_GBK"/>
                <a:sym typeface="+mn-ea"/>
              </a:rPr>
              <a:t>       </a:t>
            </a:r>
            <a:r>
              <a:rPr lang="zh-CN" b="1">
                <a:latin typeface="方正仿宋_GBK"/>
                <a:ea typeface="方正仿宋_GBK"/>
                <a:cs typeface="方正仿宋_GBK"/>
                <a:sym typeface="+mn-ea"/>
              </a:rPr>
              <a:t>当出现以下情形时，企业相应部门</a:t>
            </a:r>
            <a:r>
              <a:rPr lang="zh-CN" b="1">
                <a:solidFill>
                  <a:srgbClr val="FF0000"/>
                </a:solidFill>
                <a:latin typeface="方正仿宋_GBK"/>
                <a:ea typeface="方正仿宋_GBK"/>
                <a:cs typeface="方正仿宋_GBK"/>
                <a:sym typeface="+mn-ea"/>
              </a:rPr>
              <a:t>（要明确）</a:t>
            </a:r>
            <a:r>
              <a:rPr lang="zh-CN" b="1">
                <a:latin typeface="方正仿宋_GBK"/>
                <a:ea typeface="方正仿宋_GBK"/>
                <a:cs typeface="方正仿宋_GBK"/>
                <a:sym typeface="+mn-ea"/>
              </a:rPr>
              <a:t>结合实际情况及时发布相应级别</a:t>
            </a:r>
            <a:r>
              <a:rPr lang="zh-CN" b="1">
                <a:solidFill>
                  <a:srgbClr val="FF0000"/>
                </a:solidFill>
                <a:latin typeface="方正仿宋_GBK"/>
                <a:ea typeface="方正仿宋_GBK"/>
                <a:cs typeface="方正仿宋_GBK"/>
                <a:sym typeface="+mn-ea"/>
              </a:rPr>
              <a:t>（结合企业实际可以自行定义）</a:t>
            </a:r>
            <a:r>
              <a:rPr lang="zh-CN" b="1">
                <a:latin typeface="方正仿宋_GBK"/>
                <a:ea typeface="方正仿宋_GBK"/>
                <a:cs typeface="方正仿宋_GBK"/>
                <a:sym typeface="+mn-ea"/>
              </a:rPr>
              <a:t>的预警：</a:t>
            </a:r>
          </a:p>
          <a:p>
            <a:pPr>
              <a:lnSpc>
                <a:spcPts val="2575"/>
              </a:lnSpc>
            </a:pPr>
            <a:r>
              <a:rPr lang="zh-CN" b="1">
                <a:latin typeface="方正仿宋_GBK"/>
                <a:ea typeface="方正仿宋_GBK"/>
                <a:cs typeface="方正仿宋_GBK"/>
                <a:sym typeface="+mn-ea"/>
              </a:rPr>
              <a:t>     （</a:t>
            </a:r>
            <a:r>
              <a:rPr lang="zh-CN" altLang="zh-CN" b="1">
                <a:latin typeface="方正仿宋_GBK"/>
                <a:ea typeface="方正仿宋_GBK"/>
                <a:cs typeface="方正仿宋_GBK"/>
                <a:sym typeface="+mn-ea"/>
              </a:rPr>
              <a:t>1</a:t>
            </a:r>
            <a:r>
              <a:rPr lang="zh-CN" b="1">
                <a:latin typeface="方正仿宋_GBK"/>
                <a:ea typeface="方正仿宋_GBK"/>
                <a:cs typeface="方正仿宋_GBK"/>
                <a:sym typeface="+mn-ea"/>
              </a:rPr>
              <a:t>）收到当地政府或有关部门发布的预警信息；</a:t>
            </a:r>
          </a:p>
          <a:p>
            <a:pPr>
              <a:lnSpc>
                <a:spcPts val="2575"/>
              </a:lnSpc>
            </a:pPr>
            <a:r>
              <a:rPr lang="zh-CN" b="1">
                <a:latin typeface="方正仿宋_GBK"/>
                <a:ea typeface="方正仿宋_GBK"/>
                <a:cs typeface="方正仿宋_GBK"/>
                <a:sym typeface="+mn-ea"/>
              </a:rPr>
              <a:t>     （</a:t>
            </a:r>
            <a:r>
              <a:rPr lang="zh-CN" altLang="zh-CN" b="1">
                <a:latin typeface="方正仿宋_GBK"/>
                <a:ea typeface="方正仿宋_GBK"/>
                <a:cs typeface="方正仿宋_GBK"/>
                <a:sym typeface="+mn-ea"/>
              </a:rPr>
              <a:t>2</a:t>
            </a:r>
            <a:r>
              <a:rPr lang="zh-CN" b="1">
                <a:latin typeface="方正仿宋_GBK"/>
                <a:ea typeface="方正仿宋_GBK"/>
                <a:cs typeface="方正仿宋_GBK"/>
                <a:sym typeface="+mn-ea"/>
              </a:rPr>
              <a:t>）通过公司监测仪器监测的结果、报警设施发出的报警信号、数据分析的不正常状况，有导致事故发生征兆的；</a:t>
            </a:r>
          </a:p>
          <a:p>
            <a:pPr>
              <a:lnSpc>
                <a:spcPts val="2575"/>
              </a:lnSpc>
            </a:pPr>
            <a:r>
              <a:rPr lang="zh-CN" b="1">
                <a:latin typeface="方正仿宋_GBK"/>
                <a:ea typeface="方正仿宋_GBK"/>
                <a:cs typeface="方正仿宋_GBK"/>
                <a:sym typeface="+mn-ea"/>
              </a:rPr>
              <a:t>     （</a:t>
            </a:r>
            <a:r>
              <a:rPr lang="zh-CN" altLang="zh-CN" b="1">
                <a:latin typeface="方正仿宋_GBK"/>
                <a:ea typeface="方正仿宋_GBK"/>
                <a:cs typeface="方正仿宋_GBK"/>
                <a:sym typeface="+mn-ea"/>
              </a:rPr>
              <a:t>3</a:t>
            </a:r>
            <a:r>
              <a:rPr lang="zh-CN" b="1">
                <a:latin typeface="方正仿宋_GBK"/>
                <a:ea typeface="方正仿宋_GBK"/>
                <a:cs typeface="方正仿宋_GBK"/>
                <a:sym typeface="+mn-ea"/>
              </a:rPr>
              <a:t>）发现安全隐患并可能导致事故发生的；</a:t>
            </a:r>
          </a:p>
          <a:p>
            <a:pPr>
              <a:lnSpc>
                <a:spcPts val="2575"/>
              </a:lnSpc>
            </a:pPr>
            <a:r>
              <a:rPr lang="zh-CN" b="1">
                <a:latin typeface="方正仿宋_GBK"/>
                <a:ea typeface="方正仿宋_GBK"/>
                <a:cs typeface="方正仿宋_GBK"/>
                <a:sym typeface="+mn-ea"/>
              </a:rPr>
              <a:t>     （</a:t>
            </a:r>
            <a:r>
              <a:rPr lang="zh-CN" altLang="zh-CN" b="1">
                <a:latin typeface="方正仿宋_GBK"/>
                <a:ea typeface="方正仿宋_GBK"/>
                <a:cs typeface="方正仿宋_GBK"/>
                <a:sym typeface="+mn-ea"/>
              </a:rPr>
              <a:t>4</a:t>
            </a:r>
            <a:r>
              <a:rPr lang="zh-CN" b="1">
                <a:latin typeface="方正仿宋_GBK"/>
                <a:ea typeface="方正仿宋_GBK"/>
                <a:cs typeface="方正仿宋_GBK"/>
                <a:sym typeface="+mn-ea"/>
              </a:rPr>
              <a:t>）初期处置估计可控而没能控制事故发展态势的；</a:t>
            </a:r>
          </a:p>
          <a:p>
            <a:pPr>
              <a:lnSpc>
                <a:spcPts val="2575"/>
              </a:lnSpc>
            </a:pPr>
            <a:r>
              <a:rPr lang="zh-CN" b="1">
                <a:latin typeface="方正仿宋_GBK"/>
                <a:ea typeface="方正仿宋_GBK"/>
                <a:cs typeface="方正仿宋_GBK"/>
                <a:sym typeface="+mn-ea"/>
              </a:rPr>
              <a:t>     （</a:t>
            </a:r>
            <a:r>
              <a:rPr lang="zh-CN" altLang="zh-CN" b="1">
                <a:latin typeface="方正仿宋_GBK"/>
                <a:ea typeface="方正仿宋_GBK"/>
                <a:cs typeface="方正仿宋_GBK"/>
                <a:sym typeface="+mn-ea"/>
              </a:rPr>
              <a:t>5</a:t>
            </a:r>
            <a:r>
              <a:rPr lang="zh-CN" b="1">
                <a:latin typeface="方正仿宋_GBK"/>
                <a:ea typeface="方正仿宋_GBK"/>
                <a:cs typeface="方正仿宋_GBK"/>
                <a:sym typeface="+mn-ea"/>
              </a:rPr>
              <a:t>）其他可能严重影响公司生产安全紧急情况的。</a:t>
            </a:r>
          </a:p>
          <a:p>
            <a:pPr>
              <a:lnSpc>
                <a:spcPts val="2575"/>
              </a:lnSpc>
            </a:pPr>
            <a:r>
              <a:rPr lang="zh-CN" b="1">
                <a:solidFill>
                  <a:srgbClr val="0000FF"/>
                </a:solidFill>
                <a:latin typeface="方正仿宋_GBK"/>
                <a:ea typeface="方正仿宋_GBK"/>
                <a:cs typeface="方正仿宋_GBK"/>
                <a:sym typeface="+mn-ea"/>
              </a:rPr>
              <a:t>      </a:t>
            </a:r>
            <a:r>
              <a:rPr lang="en-US" altLang="zh-CN" b="1">
                <a:solidFill>
                  <a:srgbClr val="0000FF"/>
                </a:solidFill>
                <a:latin typeface="方正仿宋_GBK"/>
                <a:ea typeface="方正仿宋_GBK"/>
                <a:cs typeface="方正仿宋_GBK"/>
                <a:sym typeface="+mn-ea"/>
              </a:rPr>
              <a:t>4.1.2</a:t>
            </a:r>
            <a:r>
              <a:rPr lang="zh-CN" b="1">
                <a:solidFill>
                  <a:srgbClr val="0000FF"/>
                </a:solidFill>
                <a:latin typeface="方正仿宋_GBK"/>
                <a:ea typeface="方正仿宋_GBK"/>
                <a:cs typeface="方正仿宋_GBK"/>
                <a:sym typeface="+mn-ea"/>
              </a:rPr>
              <a:t>预警方式</a:t>
            </a:r>
            <a:r>
              <a:rPr lang="zh-CN" b="1">
                <a:latin typeface="方正仿宋_GBK"/>
                <a:ea typeface="方正仿宋_GBK"/>
                <a:cs typeface="方正仿宋_GBK"/>
                <a:sym typeface="+mn-ea"/>
              </a:rPr>
              <a:t>：通过电话、传真、短信、公告通知和警报（特殊情况下）等方式向公司各部门发布和传递预警信息。</a:t>
            </a: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5837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58371"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58372" name="文本框 2"/>
          <p:cNvSpPr txBox="1">
            <a:spLocks noChangeArrowheads="1"/>
          </p:cNvSpPr>
          <p:nvPr/>
        </p:nvSpPr>
        <p:spPr bwMode="auto">
          <a:xfrm>
            <a:off x="781050" y="1304925"/>
            <a:ext cx="7823200" cy="5138738"/>
          </a:xfrm>
          <a:prstGeom prst="rect">
            <a:avLst/>
          </a:prstGeom>
          <a:noFill/>
          <a:ln w="9525">
            <a:noFill/>
            <a:miter lim="800000"/>
            <a:headEnd/>
            <a:tailEnd/>
          </a:ln>
        </p:spPr>
        <p:txBody>
          <a:bodyPr>
            <a:spAutoFit/>
          </a:bodyPr>
          <a:lstStyle/>
          <a:p>
            <a:pPr>
              <a:lnSpc>
                <a:spcPts val="3275"/>
              </a:lnSpc>
            </a:pPr>
            <a:r>
              <a:rPr lang="zh-CN" altLang="en-US" sz="2400" b="1">
                <a:latin typeface="微软雅黑 Light"/>
                <a:ea typeface="微软雅黑 Light"/>
                <a:cs typeface="微软雅黑 Light"/>
              </a:rPr>
              <a:t>第四章 </a:t>
            </a:r>
            <a:r>
              <a:rPr lang="zh-CN" sz="2400" b="1">
                <a:latin typeface="微软雅黑 Light"/>
                <a:ea typeface="微软雅黑 Light"/>
                <a:cs typeface="微软雅黑 Light"/>
              </a:rPr>
              <a:t>预警及信息报告</a:t>
            </a:r>
          </a:p>
          <a:p>
            <a:pPr>
              <a:lnSpc>
                <a:spcPts val="3275"/>
              </a:lnSpc>
            </a:pPr>
            <a:endParaRPr lang="zh-CN" sz="2400" b="1">
              <a:latin typeface="微软雅黑 Light"/>
              <a:ea typeface="微软雅黑 Light"/>
              <a:cs typeface="微软雅黑 Light"/>
            </a:endParaRPr>
          </a:p>
          <a:p>
            <a:pPr>
              <a:lnSpc>
                <a:spcPts val="3275"/>
              </a:lnSpc>
            </a:pPr>
            <a:r>
              <a:rPr lang="zh-CN" sz="2400">
                <a:latin typeface="微软雅黑 Light"/>
                <a:ea typeface="微软雅黑 Light"/>
                <a:cs typeface="微软雅黑 Light"/>
              </a:rPr>
              <a:t>  </a:t>
            </a:r>
            <a:r>
              <a:rPr lang="zh-CN" sz="2400" b="1">
                <a:latin typeface="方正仿宋_GBK"/>
                <a:ea typeface="方正仿宋_GBK"/>
                <a:cs typeface="方正仿宋_GBK"/>
              </a:rPr>
              <a:t> </a:t>
            </a:r>
            <a:r>
              <a:rPr lang="en-US" altLang="zh-CN" sz="2400" b="1">
                <a:solidFill>
                  <a:srgbClr val="0000FF"/>
                </a:solidFill>
                <a:latin typeface="方正仿宋_GBK"/>
                <a:ea typeface="方正仿宋_GBK"/>
                <a:cs typeface="方正仿宋_GBK"/>
              </a:rPr>
              <a:t>4.1.3</a:t>
            </a:r>
            <a:r>
              <a:rPr lang="zh-CN" sz="2400" b="1">
                <a:solidFill>
                  <a:srgbClr val="0000FF"/>
                </a:solidFill>
                <a:latin typeface="方正仿宋_GBK"/>
                <a:ea typeface="方正仿宋_GBK"/>
                <a:cs typeface="方正仿宋_GBK"/>
              </a:rPr>
              <a:t>预警行动</a:t>
            </a:r>
            <a:r>
              <a:rPr lang="zh-CN" sz="2400" b="1">
                <a:solidFill>
                  <a:srgbClr val="FF0000"/>
                </a:solidFill>
                <a:latin typeface="方正仿宋_GBK"/>
                <a:ea typeface="方正仿宋_GBK"/>
                <a:cs typeface="方正仿宋_GBK"/>
              </a:rPr>
              <a:t>（内容均可以套）</a:t>
            </a:r>
          </a:p>
          <a:p>
            <a:pPr>
              <a:lnSpc>
                <a:spcPts val="3275"/>
              </a:lnSpc>
            </a:pPr>
            <a:endParaRPr lang="zh-CN" sz="2400" b="1">
              <a:solidFill>
                <a:srgbClr val="FF0000"/>
              </a:solidFill>
              <a:latin typeface="方正仿宋_GBK"/>
              <a:ea typeface="方正仿宋_GBK"/>
              <a:cs typeface="方正仿宋_GBK"/>
            </a:endParaRPr>
          </a:p>
          <a:p>
            <a:pPr>
              <a:lnSpc>
                <a:spcPts val="3275"/>
              </a:lnSpc>
            </a:pPr>
            <a:r>
              <a:rPr lang="zh-CN" sz="2400" b="1">
                <a:solidFill>
                  <a:srgbClr val="FF0000"/>
                </a:solidFill>
                <a:latin typeface="方正仿宋_GBK"/>
                <a:ea typeface="方正仿宋_GBK"/>
                <a:cs typeface="方正仿宋_GBK"/>
              </a:rPr>
              <a:t>      举例 如映天辉写法：</a:t>
            </a:r>
          </a:p>
          <a:p>
            <a:pPr>
              <a:lnSpc>
                <a:spcPts val="3275"/>
              </a:lnSpc>
            </a:pPr>
            <a:r>
              <a:rPr lang="zh-CN" sz="2000" b="1">
                <a:latin typeface="方正仿宋_GBK"/>
                <a:ea typeface="方正仿宋_GBK"/>
                <a:cs typeface="方正仿宋_GBK"/>
              </a:rPr>
              <a:t>      （</a:t>
            </a:r>
            <a:r>
              <a:rPr lang="zh-CN" altLang="zh-CN" sz="2000" b="1">
                <a:latin typeface="方正仿宋_GBK"/>
                <a:ea typeface="方正仿宋_GBK"/>
                <a:cs typeface="方正仿宋_GBK"/>
              </a:rPr>
              <a:t>1</a:t>
            </a:r>
            <a:r>
              <a:rPr lang="zh-CN" sz="2000" b="1">
                <a:latin typeface="方正仿宋_GBK"/>
                <a:ea typeface="方正仿宋_GBK"/>
                <a:cs typeface="方正仿宋_GBK"/>
              </a:rPr>
              <a:t>）公司各部门应根据预警信息，结合重点部位、关键装置进行预测分析，采取相应的应急预防性措施。</a:t>
            </a:r>
          </a:p>
          <a:p>
            <a:pPr>
              <a:lnSpc>
                <a:spcPts val="3275"/>
              </a:lnSpc>
            </a:pPr>
            <a:r>
              <a:rPr lang="zh-CN" sz="2000" b="1">
                <a:latin typeface="方正仿宋_GBK"/>
                <a:ea typeface="方正仿宋_GBK"/>
                <a:cs typeface="方正仿宋_GBK"/>
              </a:rPr>
              <a:t>      （</a:t>
            </a:r>
            <a:r>
              <a:rPr lang="zh-CN" altLang="zh-CN" sz="2000" b="1">
                <a:latin typeface="方正仿宋_GBK"/>
                <a:ea typeface="方正仿宋_GBK"/>
                <a:cs typeface="方正仿宋_GBK"/>
              </a:rPr>
              <a:t>2</a:t>
            </a:r>
            <a:r>
              <a:rPr lang="zh-CN" sz="2000" b="1">
                <a:latin typeface="方正仿宋_GBK"/>
                <a:ea typeface="方正仿宋_GBK"/>
                <a:cs typeface="方正仿宋_GBK"/>
              </a:rPr>
              <a:t>）公司各部门结合自身应急职能职责分工，随时做好各种应急准备。</a:t>
            </a:r>
          </a:p>
          <a:p>
            <a:pPr>
              <a:lnSpc>
                <a:spcPts val="3275"/>
              </a:lnSpc>
            </a:pPr>
            <a:r>
              <a:rPr lang="zh-CN" sz="2000" b="1">
                <a:latin typeface="方正仿宋_GBK"/>
                <a:ea typeface="方正仿宋_GBK"/>
                <a:cs typeface="方正仿宋_GBK"/>
              </a:rPr>
              <a:t>      （</a:t>
            </a:r>
            <a:r>
              <a:rPr lang="zh-CN" altLang="zh-CN" sz="2000" b="1">
                <a:latin typeface="方正仿宋_GBK"/>
                <a:ea typeface="方正仿宋_GBK"/>
                <a:cs typeface="方正仿宋_GBK"/>
              </a:rPr>
              <a:t>3</a:t>
            </a:r>
            <a:r>
              <a:rPr lang="zh-CN" sz="2000" b="1">
                <a:latin typeface="方正仿宋_GBK"/>
                <a:ea typeface="方正仿宋_GBK"/>
                <a:cs typeface="方正仿宋_GBK"/>
              </a:rPr>
              <a:t>）</a:t>
            </a:r>
            <a:r>
              <a:rPr lang="zh-CN" sz="2000" b="1">
                <a:solidFill>
                  <a:srgbClr val="FF0000"/>
                </a:solidFill>
                <a:latin typeface="方正仿宋_GBK"/>
                <a:ea typeface="方正仿宋_GBK"/>
                <a:cs typeface="方正仿宋_GBK"/>
              </a:rPr>
              <a:t>落实相关部门</a:t>
            </a:r>
            <a:r>
              <a:rPr lang="zh-CN" sz="2000" b="1">
                <a:latin typeface="方正仿宋_GBK"/>
                <a:ea typeface="方正仿宋_GBK"/>
                <a:cs typeface="方正仿宋_GBK"/>
              </a:rPr>
              <a:t>跟踪核实各部门预防性措施执行和应急准备情况（或是事态发展情况），并及时督导和报告，利于公司应急指挥部决策。</a:t>
            </a: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5939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59395"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59396" name="文本框 2"/>
          <p:cNvSpPr txBox="1">
            <a:spLocks noChangeArrowheads="1"/>
          </p:cNvSpPr>
          <p:nvPr/>
        </p:nvSpPr>
        <p:spPr bwMode="auto">
          <a:xfrm>
            <a:off x="258763" y="1222375"/>
            <a:ext cx="8532812" cy="5303838"/>
          </a:xfrm>
          <a:prstGeom prst="rect">
            <a:avLst/>
          </a:prstGeom>
          <a:noFill/>
          <a:ln w="9525">
            <a:noFill/>
            <a:miter lim="800000"/>
            <a:headEnd/>
            <a:tailEnd/>
          </a:ln>
        </p:spPr>
        <p:txBody>
          <a:bodyPr>
            <a:spAutoFit/>
          </a:bodyPr>
          <a:lstStyle/>
          <a:p>
            <a:pPr>
              <a:lnSpc>
                <a:spcPts val="3275"/>
              </a:lnSpc>
            </a:pPr>
            <a:r>
              <a:rPr lang="zh-CN" altLang="en-US" sz="2400" b="1">
                <a:latin typeface="微软雅黑 Light"/>
                <a:ea typeface="微软雅黑 Light"/>
                <a:cs typeface="微软雅黑 Light"/>
              </a:rPr>
              <a:t>第四章 </a:t>
            </a:r>
            <a:r>
              <a:rPr lang="zh-CN" sz="2400" b="1">
                <a:latin typeface="微软雅黑 Light"/>
                <a:ea typeface="微软雅黑 Light"/>
                <a:cs typeface="微软雅黑 Light"/>
              </a:rPr>
              <a:t>预警及信息报告</a:t>
            </a:r>
          </a:p>
          <a:p>
            <a:pPr>
              <a:lnSpc>
                <a:spcPts val="3275"/>
              </a:lnSpc>
            </a:pPr>
            <a:endParaRPr lang="zh-CN" sz="2400" b="1">
              <a:latin typeface="微软雅黑 Light"/>
              <a:ea typeface="微软雅黑 Light"/>
              <a:cs typeface="微软雅黑 Light"/>
            </a:endParaRPr>
          </a:p>
          <a:p>
            <a:pPr>
              <a:lnSpc>
                <a:spcPts val="2975"/>
              </a:lnSpc>
            </a:pPr>
            <a:r>
              <a:rPr lang="zh-CN" sz="2400">
                <a:latin typeface="微软雅黑 Light"/>
                <a:ea typeface="微软雅黑 Light"/>
                <a:cs typeface="微软雅黑 Light"/>
              </a:rPr>
              <a:t>    </a:t>
            </a:r>
            <a:r>
              <a:rPr lang="zh-CN" sz="2000">
                <a:latin typeface="方正仿宋_GBK"/>
                <a:ea typeface="方正仿宋_GBK"/>
                <a:cs typeface="方正仿宋_GBK"/>
              </a:rPr>
              <a:t> </a:t>
            </a:r>
            <a:r>
              <a:rPr lang="zh-CN" sz="2000" b="1">
                <a:solidFill>
                  <a:srgbClr val="0000FF"/>
                </a:solidFill>
                <a:latin typeface="方正仿宋_GBK"/>
                <a:ea typeface="方正仿宋_GBK"/>
                <a:cs typeface="方正仿宋_GBK"/>
              </a:rPr>
              <a:t>信息报告</a:t>
            </a:r>
            <a:r>
              <a:rPr lang="zh-CN" sz="2000" b="1">
                <a:solidFill>
                  <a:srgbClr val="FF0000"/>
                </a:solidFill>
                <a:latin typeface="方正仿宋_GBK"/>
                <a:ea typeface="方正仿宋_GBK"/>
                <a:cs typeface="方正仿宋_GBK"/>
              </a:rPr>
              <a:t>（主要针对事发后，明确企业</a:t>
            </a:r>
            <a:r>
              <a:rPr lang="zh-CN" sz="2000" b="1">
                <a:solidFill>
                  <a:srgbClr val="FF0000"/>
                </a:solidFill>
                <a:latin typeface="方正仿宋_GBK"/>
                <a:ea typeface="方正仿宋_GBK"/>
                <a:cs typeface="方正仿宋_GBK"/>
                <a:sym typeface="+mn-ea"/>
              </a:rPr>
              <a:t>信息掌握、研判及内外信息传递的方式方法、途径和有关规定</a:t>
            </a:r>
            <a:r>
              <a:rPr lang="zh-CN" sz="2000" b="1">
                <a:solidFill>
                  <a:srgbClr val="FF0000"/>
                </a:solidFill>
                <a:latin typeface="方正仿宋_GBK"/>
                <a:ea typeface="方正仿宋_GBK"/>
                <a:cs typeface="方正仿宋_GBK"/>
              </a:rPr>
              <a:t>）</a:t>
            </a:r>
          </a:p>
          <a:p>
            <a:pPr>
              <a:lnSpc>
                <a:spcPts val="2975"/>
              </a:lnSpc>
            </a:pPr>
            <a:r>
              <a:rPr lang="zh-CN" sz="1600">
                <a:latin typeface="微软雅黑 Light"/>
                <a:ea typeface="微软雅黑 Light"/>
                <a:cs typeface="微软雅黑 Light"/>
              </a:rPr>
              <a:t>   </a:t>
            </a:r>
            <a:r>
              <a:rPr lang="zh-CN" sz="2000" b="1">
                <a:latin typeface="微软雅黑 Light"/>
                <a:ea typeface="微软雅黑 Light"/>
                <a:cs typeface="微软雅黑 Light"/>
              </a:rPr>
              <a:t>   </a:t>
            </a:r>
          </a:p>
          <a:p>
            <a:pPr>
              <a:lnSpc>
                <a:spcPts val="2825"/>
              </a:lnSpc>
            </a:pPr>
            <a:r>
              <a:rPr lang="zh-CN" altLang="zh-CN" sz="2000" b="1">
                <a:latin typeface="方正仿宋_GBK"/>
                <a:ea typeface="方正仿宋_GBK"/>
                <a:cs typeface="方正仿宋_GBK"/>
              </a:rPr>
              <a:t>4.2.1</a:t>
            </a:r>
            <a:r>
              <a:rPr lang="zh-CN" sz="2000" b="1">
                <a:latin typeface="方正仿宋_GBK"/>
                <a:ea typeface="方正仿宋_GBK"/>
                <a:cs typeface="方正仿宋_GBK"/>
              </a:rPr>
              <a:t>信息接收与通报</a:t>
            </a:r>
            <a:r>
              <a:rPr lang="zh-CN" sz="2000" b="1">
                <a:solidFill>
                  <a:srgbClr val="FF0000"/>
                </a:solidFill>
                <a:latin typeface="方正仿宋_GBK"/>
                <a:ea typeface="方正仿宋_GBK"/>
                <a:cs typeface="方正仿宋_GBK"/>
              </a:rPr>
              <a:t>（明确内部规定，简要描述清楚即可）</a:t>
            </a:r>
          </a:p>
          <a:p>
            <a:pPr>
              <a:lnSpc>
                <a:spcPts val="2825"/>
              </a:lnSpc>
            </a:pPr>
            <a:r>
              <a:rPr lang="zh-CN" sz="1600">
                <a:latin typeface="微软雅黑 Light"/>
                <a:ea typeface="微软雅黑 Light"/>
                <a:cs typeface="微软雅黑 Light"/>
              </a:rPr>
              <a:t>    </a:t>
            </a:r>
            <a:r>
              <a:rPr lang="zh-CN">
                <a:latin typeface="微软雅黑 Light"/>
                <a:ea typeface="微软雅黑 Light"/>
                <a:cs typeface="微软雅黑 Light"/>
              </a:rPr>
              <a:t> </a:t>
            </a:r>
            <a:r>
              <a:rPr lang="zh-CN" sz="2000">
                <a:latin typeface="方正仿宋_GBK"/>
                <a:ea typeface="方正仿宋_GBK"/>
                <a:cs typeface="方正仿宋_GBK"/>
              </a:rPr>
              <a:t> </a:t>
            </a:r>
          </a:p>
          <a:p>
            <a:pPr>
              <a:lnSpc>
                <a:spcPts val="2825"/>
              </a:lnSpc>
            </a:pPr>
            <a:r>
              <a:rPr lang="zh-CN" sz="2000">
                <a:latin typeface="方正仿宋_GBK"/>
                <a:ea typeface="方正仿宋_GBK"/>
                <a:cs typeface="方正仿宋_GBK"/>
              </a:rPr>
              <a:t>       </a:t>
            </a:r>
            <a:r>
              <a:rPr lang="zh-CN" sz="2000" b="1">
                <a:solidFill>
                  <a:srgbClr val="0000FF"/>
                </a:solidFill>
                <a:latin typeface="方正仿宋_GBK"/>
                <a:ea typeface="方正仿宋_GBK"/>
                <a:cs typeface="方正仿宋_GBK"/>
              </a:rPr>
              <a:t>举例：映天辉内容如此规定</a:t>
            </a:r>
          </a:p>
          <a:p>
            <a:pPr>
              <a:lnSpc>
                <a:spcPts val="2825"/>
              </a:lnSpc>
            </a:pPr>
            <a:r>
              <a:rPr lang="zh-CN" sz="2000">
                <a:latin typeface="方正仿宋_GBK"/>
                <a:ea typeface="方正仿宋_GBK"/>
                <a:cs typeface="方正仿宋_GBK"/>
              </a:rPr>
              <a:t>    </a:t>
            </a:r>
            <a:r>
              <a:rPr lang="zh-CN" sz="2000" b="1">
                <a:latin typeface="方正仿宋_GBK"/>
                <a:ea typeface="方正仿宋_GBK"/>
                <a:cs typeface="方正仿宋_GBK"/>
              </a:rPr>
              <a:t>  生产指挥中心设有</a:t>
            </a:r>
            <a:r>
              <a:rPr lang="zh-CN" altLang="zh-CN" sz="2000" b="1">
                <a:latin typeface="方正仿宋_GBK"/>
                <a:ea typeface="方正仿宋_GBK"/>
                <a:cs typeface="方正仿宋_GBK"/>
              </a:rPr>
              <a:t>24</a:t>
            </a:r>
            <a:r>
              <a:rPr lang="zh-CN" sz="2000" b="1">
                <a:latin typeface="方正仿宋_GBK"/>
                <a:ea typeface="方正仿宋_GBK"/>
                <a:cs typeface="方正仿宋_GBK"/>
              </a:rPr>
              <a:t>小时应急值守电话：</a:t>
            </a:r>
            <a:r>
              <a:rPr lang="zh-CN" altLang="zh-CN" sz="2000" b="1">
                <a:latin typeface="方正仿宋_GBK"/>
                <a:ea typeface="方正仿宋_GBK"/>
                <a:cs typeface="方正仿宋_GBK"/>
              </a:rPr>
              <a:t>023-40712683</a:t>
            </a:r>
            <a:r>
              <a:rPr lang="zh-CN" sz="2000" b="1">
                <a:latin typeface="方正仿宋_GBK"/>
                <a:ea typeface="方正仿宋_GBK"/>
                <a:cs typeface="方正仿宋_GBK"/>
              </a:rPr>
              <a:t>，一旦事故发生，现场负责人应立即将事故情况报告公司生产指挥中心，并在保证自身安全情况下按照现场处置方案组织现场人员开展先期处置。</a:t>
            </a:r>
          </a:p>
          <a:p>
            <a:pPr>
              <a:lnSpc>
                <a:spcPts val="2825"/>
              </a:lnSpc>
            </a:pPr>
            <a:r>
              <a:rPr lang="zh-CN" sz="2000" b="1">
                <a:latin typeface="方正仿宋_GBK"/>
                <a:ea typeface="方正仿宋_GBK"/>
                <a:cs typeface="方正仿宋_GBK"/>
              </a:rPr>
              <a:t>      生产指挥中心接到事故报告后，根据侦检、研判结果，报告公司应急指挥部，并执行应急指挥部指令。</a:t>
            </a:r>
          </a:p>
          <a:p>
            <a:pPr>
              <a:lnSpc>
                <a:spcPts val="2575"/>
              </a:lnSpc>
            </a:pPr>
            <a:endParaRPr lang="zh-CN" altLang="zh-CN" sz="2000" b="1">
              <a:latin typeface="方正仿宋_GBK"/>
              <a:ea typeface="方正仿宋_GBK"/>
              <a:cs typeface="方正仿宋_GBK"/>
            </a:endParaRP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6041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60419"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60420" name="文本框 2"/>
          <p:cNvSpPr txBox="1">
            <a:spLocks noChangeArrowheads="1"/>
          </p:cNvSpPr>
          <p:nvPr/>
        </p:nvSpPr>
        <p:spPr bwMode="auto">
          <a:xfrm>
            <a:off x="276225" y="1420813"/>
            <a:ext cx="8601075" cy="4994275"/>
          </a:xfrm>
          <a:prstGeom prst="rect">
            <a:avLst/>
          </a:prstGeom>
          <a:noFill/>
          <a:ln w="9525">
            <a:noFill/>
            <a:miter lim="800000"/>
            <a:headEnd/>
            <a:tailEnd/>
          </a:ln>
        </p:spPr>
        <p:txBody>
          <a:bodyPr>
            <a:spAutoFit/>
          </a:bodyPr>
          <a:lstStyle/>
          <a:p>
            <a:pPr>
              <a:lnSpc>
                <a:spcPts val="3275"/>
              </a:lnSpc>
            </a:pPr>
            <a:r>
              <a:rPr lang="zh-CN" altLang="en-US" sz="2400" b="1">
                <a:latin typeface="微软雅黑 Light"/>
                <a:ea typeface="微软雅黑 Light"/>
                <a:cs typeface="微软雅黑 Light"/>
              </a:rPr>
              <a:t>第四章 </a:t>
            </a:r>
            <a:r>
              <a:rPr lang="zh-CN" sz="2400" b="1">
                <a:latin typeface="微软雅黑 Light"/>
                <a:ea typeface="微软雅黑 Light"/>
                <a:cs typeface="微软雅黑 Light"/>
              </a:rPr>
              <a:t>预警及信息报告</a:t>
            </a:r>
          </a:p>
          <a:p>
            <a:pPr>
              <a:lnSpc>
                <a:spcPts val="3275"/>
              </a:lnSpc>
            </a:pPr>
            <a:r>
              <a:rPr lang="zh-CN" sz="2000" b="1">
                <a:latin typeface="微软雅黑 Light"/>
                <a:ea typeface="微软雅黑 Light"/>
                <a:cs typeface="微软雅黑 Light"/>
              </a:rPr>
              <a:t> </a:t>
            </a:r>
            <a:r>
              <a:rPr lang="zh-CN" altLang="zh-CN" sz="2000" b="1">
                <a:latin typeface="方正仿宋_GBK"/>
                <a:ea typeface="方正仿宋_GBK"/>
                <a:cs typeface="方正仿宋_GBK"/>
              </a:rPr>
              <a:t>4.2.2</a:t>
            </a:r>
            <a:r>
              <a:rPr lang="zh-CN" sz="2000" b="1">
                <a:latin typeface="方正仿宋_GBK"/>
                <a:ea typeface="方正仿宋_GBK"/>
                <a:cs typeface="方正仿宋_GBK"/>
              </a:rPr>
              <a:t>信息上报和传递</a:t>
            </a:r>
            <a:r>
              <a:rPr lang="zh-CN" sz="2000" b="1">
                <a:solidFill>
                  <a:srgbClr val="FF0000"/>
                </a:solidFill>
                <a:latin typeface="方正仿宋_GBK"/>
                <a:ea typeface="方正仿宋_GBK"/>
                <a:cs typeface="方正仿宋_GBK"/>
              </a:rPr>
              <a:t>（与外部的衔接，严格按照要求来）</a:t>
            </a:r>
          </a:p>
          <a:p>
            <a:pPr>
              <a:lnSpc>
                <a:spcPts val="2875"/>
              </a:lnSpc>
            </a:pPr>
            <a:r>
              <a:rPr lang="zh-CN" sz="2000" b="1">
                <a:latin typeface="方正仿宋_GBK"/>
                <a:ea typeface="方正仿宋_GBK"/>
                <a:cs typeface="方正仿宋_GBK"/>
              </a:rPr>
              <a:t>       </a:t>
            </a:r>
          </a:p>
          <a:p>
            <a:pPr>
              <a:lnSpc>
                <a:spcPts val="2875"/>
              </a:lnSpc>
            </a:pPr>
            <a:r>
              <a:rPr lang="zh-CN" sz="2000" b="1">
                <a:latin typeface="方正仿宋_GBK"/>
                <a:ea typeface="方正仿宋_GBK"/>
                <a:cs typeface="方正仿宋_GBK"/>
              </a:rPr>
              <a:t>       </a:t>
            </a:r>
            <a:r>
              <a:rPr lang="zh-CN" sz="2000" b="1">
                <a:solidFill>
                  <a:srgbClr val="0000FF"/>
                </a:solidFill>
                <a:latin typeface="方正仿宋_GBK"/>
                <a:ea typeface="方正仿宋_GBK"/>
                <a:cs typeface="方正仿宋_GBK"/>
                <a:sym typeface="+mn-ea"/>
              </a:rPr>
              <a:t>举例：映天辉内容如此规定</a:t>
            </a:r>
            <a:endParaRPr lang="zh-CN" sz="2000" b="1">
              <a:solidFill>
                <a:srgbClr val="0000FF"/>
              </a:solidFill>
              <a:latin typeface="方正仿宋_GBK"/>
              <a:ea typeface="方正仿宋_GBK"/>
              <a:cs typeface="方正仿宋_GBK"/>
            </a:endParaRPr>
          </a:p>
          <a:p>
            <a:pPr>
              <a:lnSpc>
                <a:spcPts val="2875"/>
              </a:lnSpc>
            </a:pPr>
            <a:r>
              <a:rPr lang="zh-CN" sz="2000" b="1">
                <a:latin typeface="方正仿宋_GBK"/>
                <a:ea typeface="方正仿宋_GBK"/>
                <a:cs typeface="方正仿宋_GBK"/>
              </a:rPr>
              <a:t>       公司应急指挥部接到事故报告后，应立即启动相应应急预案或采取有效措施，组织开展救援工作。并根据事故发生的类型与级别</a:t>
            </a:r>
            <a:r>
              <a:rPr lang="zh-CN" altLang="zh-CN" sz="2000" b="1">
                <a:latin typeface="方正仿宋_GBK"/>
                <a:ea typeface="方正仿宋_GBK"/>
                <a:cs typeface="方正仿宋_GBK"/>
              </a:rPr>
              <a:t>1</a:t>
            </a:r>
            <a:r>
              <a:rPr lang="zh-CN" sz="2000" b="1">
                <a:latin typeface="方正仿宋_GBK"/>
                <a:ea typeface="方正仿宋_GBK"/>
                <a:cs typeface="方正仿宋_GBK"/>
              </a:rPr>
              <a:t>小时内向长寿区经济技术开发区安监局、经开区应急指挥中心电话报告</a:t>
            </a:r>
            <a:r>
              <a:rPr lang="zh-CN" sz="2000" b="1">
                <a:solidFill>
                  <a:srgbClr val="FF0000"/>
                </a:solidFill>
                <a:latin typeface="方正仿宋_GBK"/>
                <a:ea typeface="方正仿宋_GBK"/>
                <a:cs typeface="方正仿宋_GBK"/>
              </a:rPr>
              <a:t>（口头报告与书面报告要描述清楚）。</a:t>
            </a:r>
          </a:p>
          <a:p>
            <a:pPr>
              <a:lnSpc>
                <a:spcPts val="2875"/>
              </a:lnSpc>
            </a:pPr>
            <a:r>
              <a:rPr lang="zh-CN" sz="2000" b="1">
                <a:latin typeface="方正仿宋_GBK"/>
                <a:ea typeface="方正仿宋_GBK"/>
                <a:cs typeface="方正仿宋_GBK"/>
              </a:rPr>
              <a:t>       当事故可能危及周边相邻企业、单位或居民时，应采取有效方式快速告知。事故报告包括的内容：事故单位名称、事故类别；事故放生的时间、地点；事故发生的初步原因；事故简要经过；现场人员状况，人员伤亡、失踪及撤离情况；已经采取的措施；事故对周边自然环境影响；请求协调、支援的事项等。</a:t>
            </a: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6144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61443"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61444" name="文本框 2"/>
          <p:cNvSpPr txBox="1">
            <a:spLocks noChangeArrowheads="1"/>
          </p:cNvSpPr>
          <p:nvPr/>
        </p:nvSpPr>
        <p:spPr bwMode="auto">
          <a:xfrm>
            <a:off x="315913" y="1222375"/>
            <a:ext cx="8602662" cy="512763"/>
          </a:xfrm>
          <a:prstGeom prst="rect">
            <a:avLst/>
          </a:prstGeom>
          <a:noFill/>
          <a:ln w="9525">
            <a:noFill/>
            <a:miter lim="800000"/>
            <a:headEnd/>
            <a:tailEnd/>
          </a:ln>
        </p:spPr>
        <p:txBody>
          <a:bodyPr>
            <a:spAutoFit/>
          </a:bodyPr>
          <a:lstStyle/>
          <a:p>
            <a:pPr>
              <a:lnSpc>
                <a:spcPts val="3275"/>
              </a:lnSpc>
            </a:pPr>
            <a:r>
              <a:rPr lang="zh-CN" altLang="en-US" sz="2400" b="1">
                <a:latin typeface="微软雅黑 Light"/>
                <a:ea typeface="微软雅黑 Light"/>
                <a:cs typeface="微软雅黑 Light"/>
              </a:rPr>
              <a:t>第五章 应急响应</a:t>
            </a:r>
          </a:p>
        </p:txBody>
      </p:sp>
      <p:sp>
        <p:nvSpPr>
          <p:cNvPr id="100" name="文本框 99"/>
          <p:cNvSpPr txBox="1"/>
          <p:nvPr/>
        </p:nvSpPr>
        <p:spPr>
          <a:xfrm>
            <a:off x="412750" y="1814513"/>
            <a:ext cx="8408988" cy="4759325"/>
          </a:xfrm>
          <a:prstGeom prst="rect">
            <a:avLst/>
          </a:prstGeom>
          <a:noFill/>
          <a:ln w="9525">
            <a:noFill/>
          </a:ln>
        </p:spPr>
        <p:txBody>
          <a:bodyPr>
            <a:spAutoFit/>
          </a:bodyPr>
          <a:lstStyle/>
          <a:p>
            <a:pPr>
              <a:lnSpc>
                <a:spcPts val="2800"/>
              </a:lnSpc>
            </a:pPr>
            <a:r>
              <a:rPr lang="en-US" altLang="zh-CN" sz="2000" b="1">
                <a:solidFill>
                  <a:srgbClr val="0000FF"/>
                </a:solidFill>
                <a:latin typeface="宋体" charset="-122"/>
                <a:ea typeface="方正楷体_GBK"/>
                <a:cs typeface="方正楷体_GBK"/>
              </a:rPr>
              <a:t>5.1</a:t>
            </a:r>
            <a:r>
              <a:rPr lang="zh-CN" altLang="en-US" sz="2000" b="1">
                <a:solidFill>
                  <a:srgbClr val="0000FF"/>
                </a:solidFill>
                <a:latin typeface="宋体" charset="-122"/>
                <a:ea typeface="方正楷体_GBK"/>
                <a:cs typeface="方正楷体_GBK"/>
              </a:rPr>
              <a:t>响应分级</a:t>
            </a:r>
            <a:r>
              <a:rPr lang="zh-CN" altLang="en-US" sz="2000" b="1">
                <a:solidFill>
                  <a:srgbClr val="FF0000"/>
                </a:solidFill>
                <a:latin typeface="宋体" charset="-122"/>
                <a:ea typeface="方正楷体_GBK"/>
                <a:cs typeface="方正楷体_GBK"/>
              </a:rPr>
              <a:t>（没有明显界限，把握如何分，考虑其合理性和科学性）</a:t>
            </a:r>
          </a:p>
          <a:p>
            <a:pPr>
              <a:lnSpc>
                <a:spcPts val="2800"/>
              </a:lnSpc>
            </a:pPr>
            <a:r>
              <a:rPr lang="zh-CN" altLang="en-US">
                <a:latin typeface="宋体" charset="-122"/>
                <a:ea typeface="方正仿宋_GBK"/>
                <a:cs typeface="方正仿宋_GBK"/>
              </a:rPr>
              <a:t>    </a:t>
            </a:r>
            <a:r>
              <a:rPr lang="zh-CN" altLang="en-US" b="1">
                <a:solidFill>
                  <a:srgbClr val="FF0000"/>
                </a:solidFill>
                <a:latin typeface="方正仿宋_GBK"/>
                <a:ea typeface="方正仿宋_GBK"/>
                <a:cs typeface="方正仿宋_GBK"/>
              </a:rPr>
              <a:t>例如，映天辉如此规定：</a:t>
            </a:r>
          </a:p>
          <a:p>
            <a:pPr>
              <a:lnSpc>
                <a:spcPts val="2800"/>
              </a:lnSpc>
            </a:pPr>
            <a:r>
              <a:rPr lang="zh-CN" altLang="en-US">
                <a:latin typeface="宋体" charset="-122"/>
                <a:ea typeface="方正仿宋_GBK"/>
                <a:cs typeface="方正仿宋_GBK"/>
              </a:rPr>
              <a:t>    </a:t>
            </a:r>
            <a:r>
              <a:rPr lang="zh-CN" altLang="en-US" b="1">
                <a:latin typeface="方正仿宋_GBK"/>
                <a:ea typeface="方正仿宋_GBK"/>
                <a:cs typeface="方正仿宋_GBK"/>
              </a:rPr>
              <a:t>按照事故严重程度、影响范围和应急处置能力，我司应急响应分为</a:t>
            </a:r>
            <a:r>
              <a:rPr lang="en-US" altLang="zh-CN" b="1">
                <a:latin typeface="方正仿宋_GBK"/>
                <a:ea typeface="方正仿宋_GBK"/>
                <a:cs typeface="方正仿宋_GBK"/>
              </a:rPr>
              <a:t>Ⅲ</a:t>
            </a:r>
            <a:r>
              <a:rPr lang="zh-CN" altLang="en-US" b="1">
                <a:latin typeface="方正仿宋_GBK"/>
                <a:ea typeface="方正仿宋_GBK"/>
                <a:cs typeface="方正仿宋_GBK"/>
              </a:rPr>
              <a:t>级（车间级）、</a:t>
            </a:r>
            <a:r>
              <a:rPr lang="en-US" altLang="zh-CN" b="1">
                <a:latin typeface="方正仿宋_GBK"/>
                <a:ea typeface="方正仿宋_GBK"/>
                <a:cs typeface="方正仿宋_GBK"/>
              </a:rPr>
              <a:t>Ⅱ</a:t>
            </a:r>
            <a:r>
              <a:rPr lang="zh-CN" altLang="en-US" b="1">
                <a:latin typeface="方正仿宋_GBK"/>
                <a:ea typeface="方正仿宋_GBK"/>
                <a:cs typeface="方正仿宋_GBK"/>
              </a:rPr>
              <a:t>级（公司级）、</a:t>
            </a:r>
            <a:r>
              <a:rPr lang="en-US" altLang="zh-CN" b="1">
                <a:latin typeface="方正仿宋_GBK"/>
                <a:ea typeface="方正仿宋_GBK"/>
                <a:cs typeface="方正仿宋_GBK"/>
              </a:rPr>
              <a:t>Ⅰ</a:t>
            </a:r>
            <a:r>
              <a:rPr lang="zh-CN" altLang="en-US" b="1">
                <a:latin typeface="方正仿宋_GBK"/>
                <a:ea typeface="方正仿宋_GBK"/>
                <a:cs typeface="方正仿宋_GBK"/>
              </a:rPr>
              <a:t>级（社会级）三级应急响应。</a:t>
            </a:r>
          </a:p>
          <a:p>
            <a:pPr>
              <a:lnSpc>
                <a:spcPts val="2800"/>
              </a:lnSpc>
            </a:pPr>
            <a:r>
              <a:rPr lang="zh-CN" altLang="en-US" b="1">
                <a:latin typeface="方正仿宋_GBK"/>
                <a:ea typeface="方正仿宋_GBK"/>
                <a:cs typeface="方正仿宋_GBK"/>
              </a:rPr>
              <a:t>        Ⅲ级（车间级）应急响应：指生产装置发生局部小的火情或危险化学品少量泄漏（如：氢气及乙炔放空管着火燃烧，各类危险化学品管道及法兰可控类泄漏等），其影响范围不超出本车间生产区域，车间及班组有能力控制事故的响应。</a:t>
            </a:r>
          </a:p>
          <a:p>
            <a:pPr>
              <a:lnSpc>
                <a:spcPts val="2800"/>
              </a:lnSpc>
            </a:pPr>
            <a:r>
              <a:rPr lang="zh-CN" altLang="en-US" b="1">
                <a:latin typeface="方正仿宋_GBK"/>
                <a:ea typeface="方正仿宋_GBK"/>
                <a:cs typeface="方正仿宋_GBK"/>
              </a:rPr>
              <a:t>        Ⅱ级（公司级）应急响应：指生产装置发生较大火情或危险化学品较大量泄漏（如：无爆炸风险的设备及贮槽着火燃烧；各类危险化学品可控类贮槽泄漏；现场发生局部爆炸事故等），其影响范围已超出本车间生产区域，需其它车间及职能部门协同控制和处理事故的响应。</a:t>
            </a:r>
          </a:p>
          <a:p>
            <a:pPr>
              <a:lnSpc>
                <a:spcPts val="2800"/>
              </a:lnSpc>
            </a:pPr>
            <a:r>
              <a:rPr lang="zh-CN" altLang="en-US" b="1">
                <a:latin typeface="方正仿宋_GBK"/>
                <a:ea typeface="方正仿宋_GBK"/>
                <a:cs typeface="方正仿宋_GBK"/>
              </a:rPr>
              <a:t>       Ⅰ级（社会级）应急响应：指生产装置发生火灾、爆炸、危险化学品大量泄漏，其影响范围超出公司界区，需要政府及社会协同处理、控制和救援事故的响应。</a:t>
            </a: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6246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62467"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62468" name="文本框 2"/>
          <p:cNvSpPr txBox="1">
            <a:spLocks noChangeArrowheads="1"/>
          </p:cNvSpPr>
          <p:nvPr/>
        </p:nvSpPr>
        <p:spPr bwMode="auto">
          <a:xfrm>
            <a:off x="315913" y="1222375"/>
            <a:ext cx="8602662" cy="512763"/>
          </a:xfrm>
          <a:prstGeom prst="rect">
            <a:avLst/>
          </a:prstGeom>
          <a:noFill/>
          <a:ln w="9525">
            <a:noFill/>
            <a:miter lim="800000"/>
            <a:headEnd/>
            <a:tailEnd/>
          </a:ln>
        </p:spPr>
        <p:txBody>
          <a:bodyPr>
            <a:spAutoFit/>
          </a:bodyPr>
          <a:lstStyle/>
          <a:p>
            <a:pPr>
              <a:lnSpc>
                <a:spcPts val="3275"/>
              </a:lnSpc>
            </a:pPr>
            <a:r>
              <a:rPr lang="en-US" altLang="zh-CN" sz="2400" b="1">
                <a:latin typeface="微软雅黑 Light"/>
                <a:ea typeface="微软雅黑 Light"/>
                <a:cs typeface="微软雅黑 Light"/>
              </a:rPr>
              <a:t>    </a:t>
            </a:r>
            <a:r>
              <a:rPr lang="zh-CN" altLang="en-US" sz="2400" b="1">
                <a:latin typeface="微软雅黑 Light"/>
                <a:ea typeface="微软雅黑 Light"/>
                <a:cs typeface="微软雅黑 Light"/>
              </a:rPr>
              <a:t>第五章 应急响应</a:t>
            </a:r>
          </a:p>
        </p:txBody>
      </p:sp>
      <p:sp>
        <p:nvSpPr>
          <p:cNvPr id="100" name="文本框 99"/>
          <p:cNvSpPr txBox="1"/>
          <p:nvPr/>
        </p:nvSpPr>
        <p:spPr>
          <a:xfrm>
            <a:off x="692150" y="1974850"/>
            <a:ext cx="2463800" cy="809625"/>
          </a:xfrm>
          <a:prstGeom prst="rect">
            <a:avLst/>
          </a:prstGeom>
          <a:noFill/>
          <a:ln w="9525">
            <a:noFill/>
          </a:ln>
        </p:spPr>
        <p:txBody>
          <a:bodyPr>
            <a:spAutoFit/>
          </a:bodyPr>
          <a:lstStyle/>
          <a:p>
            <a:pPr algn="ctr">
              <a:lnSpc>
                <a:spcPts val="2800"/>
              </a:lnSpc>
            </a:pPr>
            <a:r>
              <a:rPr lang="en-US" altLang="zh-CN" sz="2000" b="1">
                <a:solidFill>
                  <a:srgbClr val="0000FF"/>
                </a:solidFill>
                <a:latin typeface="宋体" charset="-122"/>
                <a:ea typeface="方正楷体_GBK"/>
                <a:cs typeface="方正楷体_GBK"/>
              </a:rPr>
              <a:t>5.2</a:t>
            </a:r>
            <a:r>
              <a:rPr lang="zh-CN" altLang="en-US" sz="2000" b="1">
                <a:solidFill>
                  <a:srgbClr val="0000FF"/>
                </a:solidFill>
                <a:latin typeface="宋体" charset="-122"/>
                <a:ea typeface="方正楷体_GBK"/>
                <a:cs typeface="方正楷体_GBK"/>
              </a:rPr>
              <a:t>响应程序</a:t>
            </a:r>
          </a:p>
          <a:p>
            <a:pPr algn="ctr">
              <a:lnSpc>
                <a:spcPts val="2800"/>
              </a:lnSpc>
            </a:pPr>
            <a:r>
              <a:rPr lang="zh-CN" altLang="en-US" sz="2000" b="1">
                <a:solidFill>
                  <a:srgbClr val="FF0000"/>
                </a:solidFill>
                <a:latin typeface="方正仿宋_GBK"/>
                <a:ea typeface="方正仿宋_GBK"/>
                <a:cs typeface="方正楷体_GBK"/>
              </a:rPr>
              <a:t>（明确响应流程）</a:t>
            </a:r>
            <a:r>
              <a:rPr lang="zh-CN" altLang="en-US">
                <a:latin typeface="方正仿宋_GBK"/>
                <a:ea typeface="方正仿宋_GBK"/>
                <a:cs typeface="方正仿宋_GBK"/>
              </a:rPr>
              <a:t>  </a:t>
            </a:r>
            <a:endParaRPr lang="zh-CN" altLang="en-US" b="1">
              <a:latin typeface="方正仿宋_GBK"/>
              <a:ea typeface="方正仿宋_GBK"/>
              <a:cs typeface="方正仿宋_GBK"/>
            </a:endParaRPr>
          </a:p>
        </p:txBody>
      </p:sp>
      <p:pic>
        <p:nvPicPr>
          <p:cNvPr id="62470" name="图片 3" descr="无标题"/>
          <p:cNvPicPr>
            <a:picLocks noChangeAspect="1"/>
          </p:cNvPicPr>
          <p:nvPr/>
        </p:nvPicPr>
        <p:blipFill>
          <a:blip r:embed="rId4"/>
          <a:srcRect/>
          <a:stretch>
            <a:fillRect/>
          </a:stretch>
        </p:blipFill>
        <p:spPr bwMode="auto">
          <a:xfrm>
            <a:off x="3656013" y="1149350"/>
            <a:ext cx="5162550" cy="5632450"/>
          </a:xfrm>
          <a:prstGeom prst="rect">
            <a:avLst/>
          </a:prstGeom>
          <a:noFill/>
          <a:ln w="9525">
            <a:noFill/>
            <a:miter lim="800000"/>
            <a:headEnd/>
            <a:tailEnd/>
          </a:ln>
        </p:spPr>
      </p:pic>
      <p:sp>
        <p:nvSpPr>
          <p:cNvPr id="5" name="矩形 4"/>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6349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63491"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63492" name="文本框 2"/>
          <p:cNvSpPr txBox="1">
            <a:spLocks noChangeArrowheads="1"/>
          </p:cNvSpPr>
          <p:nvPr/>
        </p:nvSpPr>
        <p:spPr bwMode="auto">
          <a:xfrm>
            <a:off x="315913" y="1222375"/>
            <a:ext cx="8602662" cy="512763"/>
          </a:xfrm>
          <a:prstGeom prst="rect">
            <a:avLst/>
          </a:prstGeom>
          <a:noFill/>
          <a:ln w="9525">
            <a:noFill/>
            <a:miter lim="800000"/>
            <a:headEnd/>
            <a:tailEnd/>
          </a:ln>
        </p:spPr>
        <p:txBody>
          <a:bodyPr>
            <a:spAutoFit/>
          </a:bodyPr>
          <a:lstStyle/>
          <a:p>
            <a:pPr>
              <a:lnSpc>
                <a:spcPts val="3275"/>
              </a:lnSpc>
            </a:pPr>
            <a:r>
              <a:rPr lang="en-US" altLang="zh-CN" sz="2400" b="1">
                <a:latin typeface="微软雅黑 Light"/>
                <a:ea typeface="微软雅黑 Light"/>
                <a:cs typeface="微软雅黑 Light"/>
              </a:rPr>
              <a:t>    </a:t>
            </a:r>
            <a:r>
              <a:rPr lang="zh-CN" altLang="en-US" sz="2400" b="1">
                <a:latin typeface="微软雅黑 Light"/>
                <a:ea typeface="微软雅黑 Light"/>
                <a:cs typeface="微软雅黑 Light"/>
              </a:rPr>
              <a:t>第五章 应急响应</a:t>
            </a:r>
          </a:p>
        </p:txBody>
      </p:sp>
      <p:sp>
        <p:nvSpPr>
          <p:cNvPr id="63493" name="文本框 99"/>
          <p:cNvSpPr txBox="1">
            <a:spLocks noChangeArrowheads="1"/>
          </p:cNvSpPr>
          <p:nvPr/>
        </p:nvSpPr>
        <p:spPr bwMode="auto">
          <a:xfrm>
            <a:off x="760413" y="1905000"/>
            <a:ext cx="7853362" cy="1322388"/>
          </a:xfrm>
          <a:prstGeom prst="rect">
            <a:avLst/>
          </a:prstGeom>
          <a:noFill/>
          <a:ln w="9525">
            <a:noFill/>
            <a:miter lim="800000"/>
            <a:headEnd/>
            <a:tailEnd/>
          </a:ln>
        </p:spPr>
        <p:txBody>
          <a:bodyPr>
            <a:spAutoFit/>
          </a:bodyPr>
          <a:lstStyle/>
          <a:p>
            <a:pPr>
              <a:lnSpc>
                <a:spcPts val="3200"/>
              </a:lnSpc>
            </a:pPr>
            <a:r>
              <a:rPr lang="en-US" altLang="zh-CN" sz="2400" b="1">
                <a:solidFill>
                  <a:srgbClr val="0000FF"/>
                </a:solidFill>
                <a:latin typeface="方正仿宋_GBK"/>
                <a:ea typeface="方正仿宋_GBK"/>
                <a:cs typeface="方正楷体_GBK"/>
              </a:rPr>
              <a:t>5.3 </a:t>
            </a:r>
            <a:r>
              <a:rPr lang="zh-CN" altLang="en-US" sz="2400" b="1">
                <a:solidFill>
                  <a:srgbClr val="0000FF"/>
                </a:solidFill>
                <a:latin typeface="方正仿宋_GBK"/>
                <a:ea typeface="方正仿宋_GBK"/>
                <a:cs typeface="方正楷体_GBK"/>
              </a:rPr>
              <a:t>处置措施</a:t>
            </a:r>
          </a:p>
          <a:p>
            <a:pPr>
              <a:lnSpc>
                <a:spcPts val="3200"/>
              </a:lnSpc>
            </a:pPr>
            <a:r>
              <a:rPr lang="zh-CN" altLang="en-US" sz="2400" b="1">
                <a:solidFill>
                  <a:srgbClr val="FF0000"/>
                </a:solidFill>
                <a:latin typeface="方正仿宋_GBK"/>
                <a:ea typeface="方正仿宋_GBK"/>
                <a:cs typeface="方正楷体_GBK"/>
              </a:rPr>
              <a:t>（针对可能发生的事故风险、事故危害程度和影响范围，制定相应的应急处置措施，明确处置原则和具体要求）</a:t>
            </a:r>
            <a:r>
              <a:rPr lang="zh-CN" altLang="en-US" sz="2400">
                <a:latin typeface="方正仿宋_GBK"/>
                <a:ea typeface="方正仿宋_GBK"/>
                <a:cs typeface="方正楷体_GBK"/>
              </a:rPr>
              <a:t>  </a:t>
            </a:r>
            <a:endParaRPr lang="zh-CN" altLang="en-US" sz="2400" b="1">
              <a:latin typeface="方正仿宋_GBK"/>
              <a:ea typeface="方正仿宋_GBK"/>
              <a:cs typeface="方正楷体_GBK"/>
            </a:endParaRPr>
          </a:p>
        </p:txBody>
      </p:sp>
      <p:sp>
        <p:nvSpPr>
          <p:cNvPr id="63494" name="文本框 1"/>
          <p:cNvSpPr txBox="1">
            <a:spLocks noChangeArrowheads="1"/>
          </p:cNvSpPr>
          <p:nvPr/>
        </p:nvSpPr>
        <p:spPr bwMode="auto">
          <a:xfrm>
            <a:off x="760413" y="3432175"/>
            <a:ext cx="7661275" cy="2838450"/>
          </a:xfrm>
          <a:prstGeom prst="rect">
            <a:avLst/>
          </a:prstGeom>
          <a:noFill/>
          <a:ln w="9525">
            <a:noFill/>
            <a:miter lim="800000"/>
            <a:headEnd/>
            <a:tailEnd/>
          </a:ln>
        </p:spPr>
        <p:txBody>
          <a:bodyPr>
            <a:spAutoFit/>
          </a:bodyPr>
          <a:lstStyle/>
          <a:p>
            <a:pPr indent="406400">
              <a:lnSpc>
                <a:spcPts val="3063"/>
              </a:lnSpc>
            </a:pPr>
            <a:r>
              <a:rPr lang="zh-CN" altLang="en-US" sz="2000" b="1">
                <a:latin typeface="方正仿宋_GBK"/>
                <a:ea typeface="方正仿宋_GBK"/>
                <a:cs typeface="方正仿宋_GBK"/>
              </a:rPr>
              <a:t>这一章节，不同企业有不同的写法。</a:t>
            </a:r>
          </a:p>
          <a:p>
            <a:pPr indent="406400">
              <a:lnSpc>
                <a:spcPts val="3063"/>
              </a:lnSpc>
            </a:pPr>
            <a:r>
              <a:rPr lang="zh-CN" altLang="en-US" sz="2000" b="1">
                <a:solidFill>
                  <a:srgbClr val="0000FF"/>
                </a:solidFill>
                <a:latin typeface="方正仿宋_GBK"/>
                <a:ea typeface="方正仿宋_GBK"/>
                <a:cs typeface="方正仿宋_GBK"/>
              </a:rPr>
              <a:t>（</a:t>
            </a:r>
            <a:r>
              <a:rPr lang="en-US" altLang="zh-CN" sz="2000" b="1">
                <a:solidFill>
                  <a:srgbClr val="0000FF"/>
                </a:solidFill>
                <a:latin typeface="方正仿宋_GBK"/>
                <a:ea typeface="方正仿宋_GBK"/>
                <a:cs typeface="方正仿宋_GBK"/>
              </a:rPr>
              <a:t>1</a:t>
            </a:r>
            <a:r>
              <a:rPr lang="zh-CN" altLang="en-US" sz="2000" b="1">
                <a:solidFill>
                  <a:srgbClr val="0000FF"/>
                </a:solidFill>
                <a:latin typeface="方正仿宋_GBK"/>
                <a:ea typeface="方正仿宋_GBK"/>
                <a:cs typeface="方正仿宋_GBK"/>
              </a:rPr>
              <a:t>）若有综合和现场，在综合里面可这样处理：</a:t>
            </a:r>
          </a:p>
          <a:p>
            <a:pPr indent="406400">
              <a:lnSpc>
                <a:spcPts val="3063"/>
              </a:lnSpc>
            </a:pPr>
            <a:r>
              <a:rPr lang="zh-CN" altLang="en-US" sz="2000" b="1">
                <a:latin typeface="方正仿宋_GBK"/>
                <a:ea typeface="方正仿宋_GBK"/>
                <a:cs typeface="方正仿宋_GBK"/>
              </a:rPr>
              <a:t>应急处置工作应坚持</a:t>
            </a:r>
            <a:r>
              <a:rPr lang="zh-CN" altLang="en-US" sz="2000" b="1">
                <a:solidFill>
                  <a:srgbClr val="FF0000"/>
                </a:solidFill>
                <a:latin typeface="方正仿宋_GBK"/>
                <a:ea typeface="方正仿宋_GBK"/>
                <a:cs typeface="方正仿宋_GBK"/>
              </a:rPr>
              <a:t>“紧急救灾、妥善避难、安全撤离、救人优先”</a:t>
            </a:r>
            <a:r>
              <a:rPr lang="zh-CN" altLang="en-US" sz="2000" b="1">
                <a:latin typeface="方正仿宋_GBK"/>
                <a:ea typeface="方正仿宋_GBK"/>
                <a:cs typeface="方正仿宋_GBK"/>
              </a:rPr>
              <a:t>的原则，根据不同的事故类型采取相应的处置措施（详见现场处置方案）。</a:t>
            </a:r>
          </a:p>
          <a:p>
            <a:pPr indent="406400">
              <a:lnSpc>
                <a:spcPts val="3063"/>
              </a:lnSpc>
            </a:pPr>
            <a:r>
              <a:rPr lang="zh-CN" altLang="en-US" sz="2000" b="1">
                <a:solidFill>
                  <a:srgbClr val="0000FF"/>
                </a:solidFill>
                <a:latin typeface="方正仿宋_GBK"/>
                <a:ea typeface="方正仿宋_GBK"/>
                <a:cs typeface="方正仿宋_GBK"/>
              </a:rPr>
              <a:t>（</a:t>
            </a:r>
            <a:r>
              <a:rPr lang="en-US" altLang="zh-CN" sz="2000" b="1">
                <a:solidFill>
                  <a:srgbClr val="0000FF"/>
                </a:solidFill>
                <a:latin typeface="方正仿宋_GBK"/>
                <a:ea typeface="方正仿宋_GBK"/>
                <a:cs typeface="方正仿宋_GBK"/>
              </a:rPr>
              <a:t>2</a:t>
            </a:r>
            <a:r>
              <a:rPr lang="zh-CN" altLang="en-US" sz="2000" b="1">
                <a:solidFill>
                  <a:srgbClr val="0000FF"/>
                </a:solidFill>
                <a:latin typeface="方正仿宋_GBK"/>
                <a:ea typeface="方正仿宋_GBK"/>
                <a:cs typeface="方正仿宋_GBK"/>
              </a:rPr>
              <a:t>）若只编制综合应急预案，处置措施准备融合在综合预案里面，具体的事故措施在这章节就要详细的写出来。</a:t>
            </a:r>
          </a:p>
        </p:txBody>
      </p:sp>
      <p:sp>
        <p:nvSpPr>
          <p:cNvPr id="7" name="矩形 6"/>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
          <p:cNvSpPr txBox="1">
            <a:spLocks noChangeArrowheads="1"/>
          </p:cNvSpPr>
          <p:nvPr/>
        </p:nvSpPr>
        <p:spPr bwMode="auto">
          <a:xfrm>
            <a:off x="333375" y="854075"/>
            <a:ext cx="8532813" cy="5243513"/>
          </a:xfrm>
          <a:prstGeom prst="rect">
            <a:avLst/>
          </a:prstGeom>
          <a:noFill/>
          <a:ln w="9525">
            <a:noFill/>
            <a:miter lim="800000"/>
            <a:headEnd/>
            <a:tailEnd/>
          </a:ln>
        </p:spPr>
        <p:txBody>
          <a:bodyPr>
            <a:spAutoFit/>
          </a:bodyPr>
          <a:lstStyle/>
          <a:p>
            <a:pPr>
              <a:lnSpc>
                <a:spcPts val="3375"/>
              </a:lnSpc>
            </a:pPr>
            <a:r>
              <a:rPr lang="en-US" altLang="zh-CN" sz="2400">
                <a:latin typeface="方正小标宋_GBK"/>
                <a:ea typeface="方正小标宋_GBK"/>
                <a:cs typeface="方正小标宋_GBK"/>
              </a:rPr>
              <a:t>        </a:t>
            </a:r>
            <a:r>
              <a:rPr lang="zh-CN" altLang="en-US" sz="2400" b="1">
                <a:latin typeface="华文中宋"/>
                <a:ea typeface="华文中宋"/>
                <a:cs typeface="华文中宋"/>
              </a:rPr>
              <a:t>黄明在辅导报告中指出，</a:t>
            </a:r>
            <a:r>
              <a:rPr lang="zh-CN" altLang="en-US" sz="2400" b="1">
                <a:solidFill>
                  <a:srgbClr val="FF0000"/>
                </a:solidFill>
                <a:latin typeface="华文中宋"/>
                <a:ea typeface="华文中宋"/>
                <a:cs typeface="华文中宋"/>
              </a:rPr>
              <a:t>习近平总书记关于防灾减灾救灾重要思想，立足我国基本国情，牢固树立灾害风险管理和综合减灾理念，坚持以防为主、防抗救相结合，坚持常态减灾和非常态救灾相统一，努力实现从注重灾后救助向注重灾前预防转变，从应对单一灾种向综合减灾转变，从减少灾害损失向减轻灾害风险转变，</a:t>
            </a:r>
            <a:r>
              <a:rPr lang="zh-CN" altLang="en-US" sz="2400" b="1">
                <a:latin typeface="华文中宋"/>
                <a:ea typeface="华文中宋"/>
                <a:cs typeface="华文中宋"/>
              </a:rPr>
              <a:t>是对防灾减灾救灾工作的规律性总结，体现了我们党对自然规律的科学认识和执政规律的准确把握，体现了中国共产党人的初心和使命，是习近平新时代中国特色社会主义思想的重要组成部分。我们要深入学习贯彻习近平总书记关于防灾减灾救灾重要思想，进一步深化对做好新时代防灾减灾救灾工作重要性、艰巨性、紧迫性的认识，以高度的政治责任感和使命感做好防灾减灾救灾工作。</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6451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64515"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64516" name="文本框 2"/>
          <p:cNvSpPr txBox="1">
            <a:spLocks noChangeArrowheads="1"/>
          </p:cNvSpPr>
          <p:nvPr/>
        </p:nvSpPr>
        <p:spPr bwMode="auto">
          <a:xfrm>
            <a:off x="315913" y="1222375"/>
            <a:ext cx="8602662" cy="512763"/>
          </a:xfrm>
          <a:prstGeom prst="rect">
            <a:avLst/>
          </a:prstGeom>
          <a:noFill/>
          <a:ln w="9525">
            <a:noFill/>
            <a:miter lim="800000"/>
            <a:headEnd/>
            <a:tailEnd/>
          </a:ln>
        </p:spPr>
        <p:txBody>
          <a:bodyPr>
            <a:spAutoFit/>
          </a:bodyPr>
          <a:lstStyle/>
          <a:p>
            <a:pPr>
              <a:lnSpc>
                <a:spcPts val="3275"/>
              </a:lnSpc>
            </a:pPr>
            <a:r>
              <a:rPr lang="en-US" altLang="zh-CN" sz="2400" b="1">
                <a:latin typeface="微软雅黑 Light"/>
                <a:ea typeface="微软雅黑 Light"/>
                <a:cs typeface="微软雅黑 Light"/>
              </a:rPr>
              <a:t>    </a:t>
            </a:r>
            <a:r>
              <a:rPr lang="zh-CN" altLang="en-US" sz="2400" b="1">
                <a:latin typeface="微软雅黑 Light"/>
                <a:ea typeface="微软雅黑 Light"/>
                <a:cs typeface="微软雅黑 Light"/>
              </a:rPr>
              <a:t>第五章 应急响应</a:t>
            </a:r>
          </a:p>
        </p:txBody>
      </p:sp>
      <p:sp>
        <p:nvSpPr>
          <p:cNvPr id="64517" name="文本框 4"/>
          <p:cNvSpPr txBox="1">
            <a:spLocks noChangeArrowheads="1"/>
          </p:cNvSpPr>
          <p:nvPr/>
        </p:nvSpPr>
        <p:spPr bwMode="auto">
          <a:xfrm>
            <a:off x="773113" y="2066925"/>
            <a:ext cx="7481887" cy="911225"/>
          </a:xfrm>
          <a:prstGeom prst="rect">
            <a:avLst/>
          </a:prstGeom>
          <a:noFill/>
          <a:ln w="9525">
            <a:noFill/>
            <a:miter lim="800000"/>
            <a:headEnd/>
            <a:tailEnd/>
          </a:ln>
        </p:spPr>
        <p:txBody>
          <a:bodyPr>
            <a:spAutoFit/>
          </a:bodyPr>
          <a:lstStyle/>
          <a:p>
            <a:pPr>
              <a:lnSpc>
                <a:spcPts val="3200"/>
              </a:lnSpc>
            </a:pPr>
            <a:r>
              <a:rPr lang="en-US" altLang="zh-CN" sz="2400" b="1">
                <a:solidFill>
                  <a:srgbClr val="0000FF"/>
                </a:solidFill>
                <a:latin typeface="方正仿宋_GBK"/>
                <a:ea typeface="方正仿宋_GBK"/>
                <a:cs typeface="方正楷体_GBK"/>
              </a:rPr>
              <a:t>5.4 </a:t>
            </a:r>
            <a:r>
              <a:rPr lang="zh-CN" altLang="en-US" sz="2400" b="1">
                <a:solidFill>
                  <a:srgbClr val="0000FF"/>
                </a:solidFill>
                <a:latin typeface="方正仿宋_GBK"/>
                <a:ea typeface="方正仿宋_GBK"/>
                <a:cs typeface="方正楷体_GBK"/>
              </a:rPr>
              <a:t>应急结束</a:t>
            </a:r>
          </a:p>
          <a:p>
            <a:pPr>
              <a:lnSpc>
                <a:spcPts val="3200"/>
              </a:lnSpc>
            </a:pPr>
            <a:r>
              <a:rPr lang="zh-CN" altLang="en-US" sz="2400" b="1">
                <a:solidFill>
                  <a:srgbClr val="FF0000"/>
                </a:solidFill>
                <a:latin typeface="方正仿宋_GBK"/>
                <a:ea typeface="方正仿宋_GBK"/>
                <a:cs typeface="方正楷体_GBK"/>
              </a:rPr>
              <a:t>（明确现场应急响应结束的基本条件和要求）</a:t>
            </a:r>
            <a:r>
              <a:rPr lang="zh-CN" altLang="en-US" sz="2400">
                <a:latin typeface="方正仿宋_GBK"/>
                <a:ea typeface="方正仿宋_GBK"/>
                <a:cs typeface="方正楷体_GBK"/>
              </a:rPr>
              <a:t>  </a:t>
            </a:r>
            <a:endParaRPr lang="zh-CN" altLang="en-US" sz="2400" b="1">
              <a:latin typeface="方正仿宋_GBK"/>
              <a:ea typeface="方正仿宋_GBK"/>
              <a:cs typeface="方正楷体_GBK"/>
            </a:endParaRPr>
          </a:p>
        </p:txBody>
      </p:sp>
      <p:sp>
        <p:nvSpPr>
          <p:cNvPr id="64518" name="文本框 5"/>
          <p:cNvSpPr txBox="1">
            <a:spLocks noChangeArrowheads="1"/>
          </p:cNvSpPr>
          <p:nvPr/>
        </p:nvSpPr>
        <p:spPr bwMode="auto">
          <a:xfrm>
            <a:off x="773113" y="3201988"/>
            <a:ext cx="7648575" cy="927100"/>
          </a:xfrm>
          <a:prstGeom prst="rect">
            <a:avLst/>
          </a:prstGeom>
          <a:noFill/>
          <a:ln w="9525">
            <a:noFill/>
            <a:miter lim="800000"/>
            <a:headEnd/>
            <a:tailEnd/>
          </a:ln>
        </p:spPr>
        <p:txBody>
          <a:bodyPr>
            <a:spAutoFit/>
          </a:bodyPr>
          <a:lstStyle/>
          <a:p>
            <a:pPr>
              <a:lnSpc>
                <a:spcPts val="3263"/>
              </a:lnSpc>
            </a:pPr>
            <a:r>
              <a:rPr lang="en-US" altLang="zh-CN"/>
              <a:t>    </a:t>
            </a:r>
            <a:r>
              <a:rPr lang="en-US" altLang="zh-CN">
                <a:latin typeface="方正仿宋_GBK"/>
                <a:ea typeface="方正仿宋_GBK"/>
                <a:cs typeface="方正仿宋_GBK"/>
              </a:rPr>
              <a:t> </a:t>
            </a:r>
            <a:r>
              <a:rPr lang="en-US" altLang="zh-CN" sz="2400">
                <a:latin typeface="方正仿宋_GBK"/>
                <a:ea typeface="方正仿宋_GBK"/>
                <a:cs typeface="方正仿宋_GBK"/>
              </a:rPr>
              <a:t>   </a:t>
            </a:r>
            <a:r>
              <a:rPr lang="zh-CN" altLang="en-US" sz="2400" b="1">
                <a:latin typeface="方正仿宋_GBK"/>
                <a:ea typeface="方正仿宋_GBK"/>
                <a:cs typeface="方正仿宋_GBK"/>
              </a:rPr>
              <a:t>当事故处置工作结束，次生衍生和事故危害被消除，经现场专家确认，由现场总指挥宣告应急响应工作结束。</a:t>
            </a:r>
          </a:p>
        </p:txBody>
      </p:sp>
      <p:sp>
        <p:nvSpPr>
          <p:cNvPr id="7" name="矩形 6"/>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6553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65539"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65540" name="文本框 2"/>
          <p:cNvSpPr txBox="1">
            <a:spLocks noChangeArrowheads="1"/>
          </p:cNvSpPr>
          <p:nvPr/>
        </p:nvSpPr>
        <p:spPr bwMode="auto">
          <a:xfrm>
            <a:off x="449263" y="1444625"/>
            <a:ext cx="8245475" cy="4206875"/>
          </a:xfrm>
          <a:prstGeom prst="rect">
            <a:avLst/>
          </a:prstGeom>
          <a:noFill/>
          <a:ln w="9525">
            <a:noFill/>
            <a:miter lim="800000"/>
            <a:headEnd/>
            <a:tailEnd/>
          </a:ln>
        </p:spPr>
        <p:txBody>
          <a:bodyPr>
            <a:spAutoFit/>
          </a:bodyPr>
          <a:lstStyle/>
          <a:p>
            <a:pPr>
              <a:lnSpc>
                <a:spcPts val="3275"/>
              </a:lnSpc>
            </a:pPr>
            <a:r>
              <a:rPr lang="zh-CN" altLang="en-US" sz="2400" b="1">
                <a:latin typeface="微软雅黑 Light"/>
                <a:ea typeface="微软雅黑 Light"/>
                <a:cs typeface="微软雅黑 Light"/>
              </a:rPr>
              <a:t>第六章 信息公开</a:t>
            </a:r>
          </a:p>
          <a:p>
            <a:pPr>
              <a:lnSpc>
                <a:spcPts val="2575"/>
              </a:lnSpc>
            </a:pPr>
            <a:r>
              <a:rPr lang="zh-CN" altLang="en-US">
                <a:latin typeface="微软雅黑 Light"/>
                <a:ea typeface="微软雅黑 Light"/>
                <a:cs typeface="微软雅黑 Light"/>
              </a:rPr>
              <a:t>   </a:t>
            </a:r>
          </a:p>
          <a:p>
            <a:pPr>
              <a:lnSpc>
                <a:spcPts val="3275"/>
              </a:lnSpc>
            </a:pPr>
            <a:r>
              <a:rPr lang="zh-CN" altLang="en-US">
                <a:latin typeface="微软雅黑 Light"/>
                <a:ea typeface="微软雅黑 Light"/>
                <a:cs typeface="微软雅黑 Light"/>
              </a:rPr>
              <a:t>   </a:t>
            </a:r>
            <a:r>
              <a:rPr lang="zh-CN" altLang="en-US" b="1">
                <a:latin typeface="方正仿宋_GBK"/>
                <a:ea typeface="方正仿宋_GBK"/>
                <a:cs typeface="方正仿宋_GBK"/>
              </a:rPr>
              <a:t> </a:t>
            </a:r>
            <a:r>
              <a:rPr lang="zh-CN" altLang="en-US" sz="2400" b="1">
                <a:latin typeface="方正仿宋_GBK"/>
                <a:ea typeface="方正仿宋_GBK"/>
                <a:cs typeface="方正仿宋_GBK"/>
              </a:rPr>
              <a:t>   </a:t>
            </a:r>
            <a:r>
              <a:rPr lang="zh-CN" altLang="en-US" sz="2400" b="1">
                <a:solidFill>
                  <a:srgbClr val="0000FF"/>
                </a:solidFill>
                <a:latin typeface="方正仿宋_GBK"/>
                <a:ea typeface="方正仿宋_GBK"/>
                <a:cs typeface="方正仿宋_GBK"/>
              </a:rPr>
              <a:t> （明确向有关新闻媒体、社会公众通报事故信息的部门、负责人和程序以及通报原则。）</a:t>
            </a:r>
          </a:p>
          <a:p>
            <a:pPr>
              <a:lnSpc>
                <a:spcPts val="3275"/>
              </a:lnSpc>
            </a:pPr>
            <a:endParaRPr lang="zh-CN" altLang="en-US" sz="2400" b="1">
              <a:solidFill>
                <a:srgbClr val="0000FF"/>
              </a:solidFill>
              <a:latin typeface="方正仿宋_GBK"/>
              <a:ea typeface="方正仿宋_GBK"/>
              <a:cs typeface="方正仿宋_GBK"/>
            </a:endParaRPr>
          </a:p>
          <a:p>
            <a:pPr>
              <a:lnSpc>
                <a:spcPts val="3275"/>
              </a:lnSpc>
            </a:pPr>
            <a:r>
              <a:rPr lang="zh-CN" altLang="en-US" sz="2400" b="1">
                <a:solidFill>
                  <a:srgbClr val="FF0000"/>
                </a:solidFill>
                <a:latin typeface="方正仿宋_GBK"/>
                <a:ea typeface="方正仿宋_GBK"/>
                <a:cs typeface="方正仿宋_GBK"/>
              </a:rPr>
              <a:t>       这一章节可以不写，非得要写，可借鉴如下内容：</a:t>
            </a:r>
          </a:p>
          <a:p>
            <a:pPr>
              <a:lnSpc>
                <a:spcPts val="3275"/>
              </a:lnSpc>
            </a:pPr>
            <a:r>
              <a:rPr lang="zh-CN" altLang="en-US" sz="2400" b="1">
                <a:latin typeface="方正仿宋_GBK"/>
                <a:ea typeface="方正仿宋_GBK"/>
                <a:cs typeface="方正仿宋_GBK"/>
              </a:rPr>
              <a:t>       </a:t>
            </a:r>
            <a:r>
              <a:rPr lang="zh-CN" sz="2400" b="1">
                <a:latin typeface="方正仿宋_GBK"/>
                <a:ea typeface="方正仿宋_GBK"/>
                <a:cs typeface="方正仿宋_GBK"/>
              </a:rPr>
              <a:t>公司现场应急指挥部指定专人负责事故和应急救援的信息发布工作，及时准确地向周边单位、新闻媒体通报事故信息，协助地方相关部门做好事故现场新闻发布，正确引导媒体和公众舆论。</a:t>
            </a:r>
            <a:endParaRPr lang="zh-CN" altLang="en-US" sz="2400" b="1">
              <a:latin typeface="方正仿宋_GBK"/>
              <a:ea typeface="方正仿宋_GBK"/>
              <a:cs typeface="方正仿宋_GBK"/>
            </a:endParaRPr>
          </a:p>
        </p:txBody>
      </p:sp>
      <p:sp>
        <p:nvSpPr>
          <p:cNvPr id="8" name="矩形 7"/>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6656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66563"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66564" name="文本框 3"/>
          <p:cNvSpPr txBox="1">
            <a:spLocks noChangeArrowheads="1"/>
          </p:cNvSpPr>
          <p:nvPr/>
        </p:nvSpPr>
        <p:spPr bwMode="auto">
          <a:xfrm>
            <a:off x="328613" y="1384300"/>
            <a:ext cx="8494712" cy="1630363"/>
          </a:xfrm>
          <a:prstGeom prst="rect">
            <a:avLst/>
          </a:prstGeom>
          <a:noFill/>
          <a:ln w="9525">
            <a:noFill/>
            <a:miter lim="800000"/>
            <a:headEnd/>
            <a:tailEnd/>
          </a:ln>
        </p:spPr>
        <p:txBody>
          <a:bodyPr>
            <a:spAutoFit/>
          </a:bodyPr>
          <a:lstStyle/>
          <a:p>
            <a:pPr>
              <a:lnSpc>
                <a:spcPts val="3275"/>
              </a:lnSpc>
            </a:pPr>
            <a:r>
              <a:rPr lang="zh-CN" altLang="en-US" sz="2400" b="1">
                <a:latin typeface="微软雅黑 Light"/>
                <a:ea typeface="微软雅黑 Light"/>
                <a:cs typeface="微软雅黑 Light"/>
              </a:rPr>
              <a:t>第七章 后期处置</a:t>
            </a:r>
          </a:p>
          <a:p>
            <a:endParaRPr lang="zh-CN" altLang="en-US" b="1">
              <a:solidFill>
                <a:srgbClr val="FF0000"/>
              </a:solidFill>
            </a:endParaRPr>
          </a:p>
          <a:p>
            <a:pPr>
              <a:lnSpc>
                <a:spcPts val="3275"/>
              </a:lnSpc>
            </a:pPr>
            <a:r>
              <a:rPr lang="zh-CN" altLang="en-US" sz="2400" b="1">
                <a:solidFill>
                  <a:srgbClr val="FF0000"/>
                </a:solidFill>
                <a:latin typeface="方正仿宋_GBK"/>
                <a:ea typeface="方正仿宋_GBK"/>
                <a:cs typeface="方正仿宋_GBK"/>
              </a:rPr>
              <a:t>（ 主要明确污染物处理、生产秩序恢复、医疗救治、人员安置、善后赔偿、应急救援评估等内容。）</a:t>
            </a:r>
          </a:p>
        </p:txBody>
      </p:sp>
      <p:sp>
        <p:nvSpPr>
          <p:cNvPr id="66565" name="文本框 6"/>
          <p:cNvSpPr txBox="1">
            <a:spLocks noChangeArrowheads="1"/>
          </p:cNvSpPr>
          <p:nvPr/>
        </p:nvSpPr>
        <p:spPr bwMode="auto">
          <a:xfrm>
            <a:off x="328613" y="3246438"/>
            <a:ext cx="8494712" cy="3436937"/>
          </a:xfrm>
          <a:prstGeom prst="rect">
            <a:avLst/>
          </a:prstGeom>
          <a:noFill/>
          <a:ln w="9525">
            <a:noFill/>
            <a:miter lim="800000"/>
            <a:headEnd/>
            <a:tailEnd/>
          </a:ln>
        </p:spPr>
        <p:txBody>
          <a:bodyPr>
            <a:spAutoFit/>
          </a:bodyPr>
          <a:lstStyle/>
          <a:p>
            <a:pPr indent="406400">
              <a:lnSpc>
                <a:spcPts val="3263"/>
              </a:lnSpc>
            </a:pPr>
            <a:r>
              <a:rPr lang="zh-CN" altLang="en-US" sz="2400" b="1">
                <a:solidFill>
                  <a:srgbClr val="0000FF"/>
                </a:solidFill>
                <a:latin typeface="方正仿宋_GBK"/>
                <a:ea typeface="方正仿宋_GBK"/>
                <a:cs typeface="方正仿宋_GBK"/>
              </a:rPr>
              <a:t>可参考如下写法：</a:t>
            </a:r>
          </a:p>
          <a:p>
            <a:pPr indent="406400">
              <a:lnSpc>
                <a:spcPts val="3263"/>
              </a:lnSpc>
            </a:pPr>
            <a:r>
              <a:rPr lang="zh-CN" altLang="en-US" sz="2400" b="1">
                <a:latin typeface="方正仿宋_GBK"/>
                <a:ea typeface="方正仿宋_GBK"/>
                <a:cs typeface="方正仿宋_GBK"/>
              </a:rPr>
              <a:t>应急响应结束后，由善后工作组进行后期处置：</a:t>
            </a:r>
          </a:p>
          <a:p>
            <a:pPr indent="406400">
              <a:lnSpc>
                <a:spcPts val="3263"/>
              </a:lnSpc>
            </a:pPr>
            <a:r>
              <a:rPr lang="zh-CN" altLang="en-US" sz="2000" b="1">
                <a:latin typeface="方正仿宋_GBK"/>
                <a:ea typeface="方正仿宋_GBK"/>
                <a:cs typeface="方正仿宋_GBK"/>
              </a:rPr>
              <a:t>（</a:t>
            </a:r>
            <a:r>
              <a:rPr lang="en-US" altLang="zh-CN" sz="2000" b="1">
                <a:latin typeface="方正仿宋_GBK"/>
                <a:ea typeface="方正仿宋_GBK"/>
                <a:cs typeface="方正仿宋_GBK"/>
              </a:rPr>
              <a:t>1</a:t>
            </a:r>
            <a:r>
              <a:rPr lang="zh-CN" altLang="en-US" sz="2000" b="1">
                <a:latin typeface="方正仿宋_GBK"/>
                <a:ea typeface="方正仿宋_GBK"/>
                <a:cs typeface="方正仿宋_GBK"/>
              </a:rPr>
              <a:t>）事发单位负责清理事故现场，对事故救援产生多喝清理过程中产生的污染物分类存放到事发单位指定场所，危废按公司危废规定流程处理，其他废物达到国家标准后再排放。</a:t>
            </a:r>
          </a:p>
          <a:p>
            <a:pPr indent="406400">
              <a:lnSpc>
                <a:spcPts val="3263"/>
              </a:lnSpc>
            </a:pPr>
            <a:r>
              <a:rPr lang="zh-CN" altLang="en-US" sz="2000" b="1">
                <a:latin typeface="方正仿宋_GBK"/>
                <a:ea typeface="方正仿宋_GBK"/>
                <a:cs typeface="方正仿宋_GBK"/>
              </a:rPr>
              <a:t>（</a:t>
            </a:r>
            <a:r>
              <a:rPr lang="en-US" altLang="zh-CN" sz="2000" b="1">
                <a:latin typeface="方正仿宋_GBK"/>
                <a:ea typeface="方正仿宋_GBK"/>
                <a:cs typeface="方正仿宋_GBK"/>
              </a:rPr>
              <a:t>2</a:t>
            </a:r>
            <a:r>
              <a:rPr lang="zh-CN" altLang="en-US" sz="2000" b="1">
                <a:latin typeface="方正仿宋_GBK"/>
                <a:ea typeface="方正仿宋_GBK"/>
                <a:cs typeface="方正仿宋_GBK"/>
              </a:rPr>
              <a:t>）统计消费的应急物资并及时进行补充。</a:t>
            </a:r>
          </a:p>
          <a:p>
            <a:pPr indent="406400">
              <a:lnSpc>
                <a:spcPts val="3263"/>
              </a:lnSpc>
            </a:pPr>
            <a:r>
              <a:rPr lang="zh-CN" altLang="en-US" sz="2000" b="1">
                <a:latin typeface="方正仿宋_GBK"/>
                <a:ea typeface="方正仿宋_GBK"/>
                <a:cs typeface="方正仿宋_GBK"/>
              </a:rPr>
              <a:t>（</a:t>
            </a:r>
            <a:r>
              <a:rPr lang="en-US" altLang="zh-CN" sz="2000" b="1">
                <a:latin typeface="方正仿宋_GBK"/>
                <a:ea typeface="方正仿宋_GBK"/>
                <a:cs typeface="方正仿宋_GBK"/>
              </a:rPr>
              <a:t>3</a:t>
            </a:r>
            <a:r>
              <a:rPr lang="zh-CN" altLang="en-US" sz="2000" b="1">
                <a:latin typeface="方正仿宋_GBK"/>
                <a:ea typeface="方正仿宋_GBK"/>
                <a:cs typeface="方正仿宋_GBK"/>
              </a:rPr>
              <a:t>）对受影响的人员及家属进行合理安置，并做好善后理赔工作。</a:t>
            </a:r>
          </a:p>
          <a:p>
            <a:pPr indent="406400">
              <a:lnSpc>
                <a:spcPts val="3263"/>
              </a:lnSpc>
            </a:pPr>
            <a:r>
              <a:rPr lang="zh-CN" altLang="en-US" sz="2000" b="1">
                <a:latin typeface="方正仿宋_GBK"/>
                <a:ea typeface="方正仿宋_GBK"/>
                <a:cs typeface="方正仿宋_GBK"/>
              </a:rPr>
              <a:t>（</a:t>
            </a:r>
            <a:r>
              <a:rPr lang="en-US" altLang="zh-CN" sz="2000" b="1">
                <a:latin typeface="方正仿宋_GBK"/>
                <a:ea typeface="方正仿宋_GBK"/>
                <a:cs typeface="方正仿宋_GBK"/>
              </a:rPr>
              <a:t>4</a:t>
            </a:r>
            <a:r>
              <a:rPr lang="zh-CN" altLang="en-US" sz="2000" b="1">
                <a:latin typeface="方正仿宋_GBK"/>
                <a:ea typeface="方正仿宋_GBK"/>
                <a:cs typeface="方正仿宋_GBK"/>
              </a:rPr>
              <a:t>）对事故应急救援工作进行总结，并形成文字材料。</a:t>
            </a:r>
          </a:p>
        </p:txBody>
      </p:sp>
      <p:sp>
        <p:nvSpPr>
          <p:cNvPr id="8" name="矩形 7"/>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6758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67587"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67588" name="文本框 99"/>
          <p:cNvSpPr txBox="1">
            <a:spLocks noChangeArrowheads="1"/>
          </p:cNvSpPr>
          <p:nvPr/>
        </p:nvSpPr>
        <p:spPr bwMode="auto">
          <a:xfrm>
            <a:off x="855663" y="1590675"/>
            <a:ext cx="7653337" cy="3536950"/>
          </a:xfrm>
          <a:prstGeom prst="rect">
            <a:avLst/>
          </a:prstGeom>
          <a:noFill/>
          <a:ln w="9525">
            <a:noFill/>
            <a:miter lim="800000"/>
            <a:headEnd/>
            <a:tailEnd/>
          </a:ln>
        </p:spPr>
        <p:txBody>
          <a:bodyPr>
            <a:spAutoFit/>
          </a:bodyPr>
          <a:lstStyle/>
          <a:p>
            <a:pPr>
              <a:lnSpc>
                <a:spcPts val="3363"/>
              </a:lnSpc>
            </a:pPr>
            <a:r>
              <a:rPr lang="zh-CN" altLang="en-US" sz="2800" b="1">
                <a:latin typeface="华文中宋"/>
                <a:ea typeface="华文中宋"/>
                <a:cs typeface="方正黑体_GBK"/>
              </a:rPr>
              <a:t>第八章 保障措施</a:t>
            </a:r>
            <a:endParaRPr lang="zh-CN" altLang="en-US" sz="2800" b="1">
              <a:latin typeface="华文中宋"/>
              <a:ea typeface="华文中宋"/>
              <a:cs typeface="方正仿宋_GBK"/>
            </a:endParaRPr>
          </a:p>
          <a:p>
            <a:pPr>
              <a:lnSpc>
                <a:spcPts val="3363"/>
              </a:lnSpc>
            </a:pPr>
            <a:r>
              <a:rPr lang="zh-CN" altLang="en-US">
                <a:latin typeface="华文中宋"/>
                <a:ea typeface="华文中宋"/>
                <a:cs typeface="方正仿宋_GBK"/>
              </a:rPr>
              <a:t>    </a:t>
            </a:r>
          </a:p>
          <a:p>
            <a:pPr>
              <a:lnSpc>
                <a:spcPts val="3363"/>
              </a:lnSpc>
            </a:pPr>
            <a:r>
              <a:rPr lang="zh-CN" altLang="en-US">
                <a:latin typeface="华文中宋"/>
                <a:ea typeface="华文中宋"/>
                <a:cs typeface="方正仿宋_GBK"/>
              </a:rPr>
              <a:t>     </a:t>
            </a:r>
            <a:r>
              <a:rPr lang="zh-CN" altLang="en-US" sz="2400" b="1">
                <a:latin typeface="方正仿宋_GBK"/>
                <a:ea typeface="方正仿宋_GBK"/>
                <a:cs typeface="方正仿宋_GBK"/>
              </a:rPr>
              <a:t>企业的通信与信息、应急队伍、物质装备、经费、后勤等保障工作按照法律法规要求和公司有关规定，由各部门按照职能分工组织落实，并听从公司应急指挥部的统一调配指令。</a:t>
            </a:r>
          </a:p>
          <a:p>
            <a:pPr>
              <a:lnSpc>
                <a:spcPts val="3363"/>
              </a:lnSpc>
            </a:pPr>
            <a:r>
              <a:rPr lang="zh-CN" altLang="en-US" sz="2400" b="1">
                <a:latin typeface="方正仿宋_GBK"/>
                <a:ea typeface="方正仿宋_GBK"/>
                <a:cs typeface="方正仿宋_GBK"/>
              </a:rPr>
              <a:t>       </a:t>
            </a:r>
            <a:r>
              <a:rPr lang="zh-CN" altLang="en-US" sz="2400" b="1">
                <a:solidFill>
                  <a:srgbClr val="FF0000"/>
                </a:solidFill>
                <a:latin typeface="方正仿宋_GBK"/>
                <a:ea typeface="方正仿宋_GBK"/>
                <a:cs typeface="方正仿宋_GBK"/>
              </a:rPr>
              <a:t>必须交待清楚企业现有的实际情况，并结合实际需要提出可行性的解决办法和要求。</a:t>
            </a:r>
          </a:p>
        </p:txBody>
      </p:sp>
      <p:sp>
        <p:nvSpPr>
          <p:cNvPr id="6" name="矩形 5"/>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6861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68611"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68612" name="文本框 99"/>
          <p:cNvSpPr txBox="1">
            <a:spLocks noChangeArrowheads="1"/>
          </p:cNvSpPr>
          <p:nvPr/>
        </p:nvSpPr>
        <p:spPr bwMode="auto">
          <a:xfrm>
            <a:off x="442913" y="1385888"/>
            <a:ext cx="8266112" cy="4605337"/>
          </a:xfrm>
          <a:prstGeom prst="rect">
            <a:avLst/>
          </a:prstGeom>
          <a:noFill/>
          <a:ln w="9525">
            <a:noFill/>
            <a:miter lim="800000"/>
            <a:headEnd/>
            <a:tailEnd/>
          </a:ln>
        </p:spPr>
        <p:txBody>
          <a:bodyPr>
            <a:spAutoFit/>
          </a:bodyPr>
          <a:lstStyle/>
          <a:p>
            <a:pPr>
              <a:lnSpc>
                <a:spcPts val="3200"/>
              </a:lnSpc>
            </a:pPr>
            <a:r>
              <a:rPr lang="zh-CN" altLang="en-US" sz="2800" b="1">
                <a:latin typeface="华文中宋"/>
                <a:ea typeface="华文中宋"/>
                <a:cs typeface="方正黑体_GBK"/>
              </a:rPr>
              <a:t>第九章 应急预案管理</a:t>
            </a:r>
          </a:p>
          <a:p>
            <a:pPr>
              <a:lnSpc>
                <a:spcPts val="3200"/>
              </a:lnSpc>
            </a:pPr>
            <a:endParaRPr lang="zh-CN" altLang="en-US" sz="2400" b="1">
              <a:latin typeface="方正仿宋_GBK"/>
              <a:ea typeface="方正仿宋_GBK"/>
              <a:cs typeface="方正黑体_GBK"/>
            </a:endParaRPr>
          </a:p>
          <a:p>
            <a:pPr>
              <a:lnSpc>
                <a:spcPts val="3200"/>
              </a:lnSpc>
            </a:pPr>
            <a:r>
              <a:rPr lang="zh-CN" altLang="en-US" sz="2400" b="1">
                <a:solidFill>
                  <a:srgbClr val="0000FF"/>
                </a:solidFill>
                <a:latin typeface="方正仿宋_GBK"/>
                <a:ea typeface="方正仿宋_GBK"/>
                <a:cs typeface="方正黑体_GBK"/>
              </a:rPr>
              <a:t>可参考如下写法：  </a:t>
            </a:r>
          </a:p>
          <a:p>
            <a:pPr>
              <a:lnSpc>
                <a:spcPts val="3200"/>
              </a:lnSpc>
            </a:pPr>
            <a:r>
              <a:rPr lang="zh-CN" altLang="en-US" sz="2400" b="1">
                <a:solidFill>
                  <a:srgbClr val="0000FF"/>
                </a:solidFill>
                <a:latin typeface="方正仿宋_GBK"/>
                <a:ea typeface="方正仿宋_GBK"/>
                <a:cs typeface="方正黑体_GBK"/>
              </a:rPr>
              <a:t>     </a:t>
            </a:r>
          </a:p>
          <a:p>
            <a:pPr>
              <a:lnSpc>
                <a:spcPts val="3200"/>
              </a:lnSpc>
            </a:pPr>
            <a:r>
              <a:rPr lang="zh-CN" altLang="en-US" sz="2400" b="1">
                <a:latin typeface="方正仿宋_GBK"/>
                <a:ea typeface="方正仿宋_GBK"/>
                <a:cs typeface="方正黑体_GBK"/>
              </a:rPr>
              <a:t>       应急预案培训和演练工作按国家法律法规、规章和条例相关规定执行；</a:t>
            </a:r>
          </a:p>
          <a:p>
            <a:pPr>
              <a:lnSpc>
                <a:spcPts val="3200"/>
              </a:lnSpc>
            </a:pPr>
            <a:r>
              <a:rPr lang="zh-CN" altLang="en-US" sz="2400" b="1">
                <a:latin typeface="方正仿宋_GBK"/>
                <a:ea typeface="方正仿宋_GBK"/>
                <a:cs typeface="方正黑体_GBK"/>
              </a:rPr>
              <a:t>       应急预案原则上每3年评估一次，具体按照国家安监总局</a:t>
            </a:r>
            <a:r>
              <a:rPr lang="en-US" altLang="zh-CN" sz="2400" b="1">
                <a:latin typeface="方正仿宋_GBK"/>
                <a:ea typeface="方正仿宋_GBK"/>
                <a:cs typeface="方正黑体_GBK"/>
              </a:rPr>
              <a:t>88</a:t>
            </a:r>
            <a:r>
              <a:rPr lang="zh-CN" altLang="en-US" sz="2400" b="1">
                <a:latin typeface="方正仿宋_GBK"/>
                <a:ea typeface="方正仿宋_GBK"/>
                <a:cs typeface="方正黑体_GBK"/>
              </a:rPr>
              <a:t>号令规定实施；</a:t>
            </a:r>
          </a:p>
          <a:p>
            <a:pPr>
              <a:lnSpc>
                <a:spcPts val="3200"/>
              </a:lnSpc>
            </a:pPr>
            <a:r>
              <a:rPr lang="zh-CN" altLang="en-US" sz="2400" b="1">
                <a:latin typeface="方正仿宋_GBK"/>
                <a:ea typeface="方正仿宋_GBK"/>
                <a:cs typeface="方正黑体_GBK"/>
              </a:rPr>
              <a:t>      本预案报重庆市安监局备案，并抄送长寿经开区安监局。</a:t>
            </a:r>
          </a:p>
          <a:p>
            <a:pPr>
              <a:lnSpc>
                <a:spcPts val="3200"/>
              </a:lnSpc>
            </a:pPr>
            <a:r>
              <a:rPr lang="zh-CN" altLang="en-US" sz="2400" b="1">
                <a:latin typeface="方正仿宋_GBK"/>
                <a:ea typeface="方正仿宋_GBK"/>
                <a:cs typeface="方正黑体_GBK"/>
              </a:rPr>
              <a:t>      本预案由公司应急管理办公室负责修订解释，自发布之日起开始实施。</a:t>
            </a:r>
          </a:p>
        </p:txBody>
      </p:sp>
      <p:sp>
        <p:nvSpPr>
          <p:cNvPr id="3" name="矩形 2"/>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6963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69635"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69636" name="文本框 1"/>
          <p:cNvSpPr txBox="1">
            <a:spLocks noChangeArrowheads="1"/>
          </p:cNvSpPr>
          <p:nvPr/>
        </p:nvSpPr>
        <p:spPr bwMode="auto">
          <a:xfrm>
            <a:off x="454025" y="1222375"/>
            <a:ext cx="8245475" cy="5259388"/>
          </a:xfrm>
          <a:prstGeom prst="rect">
            <a:avLst/>
          </a:prstGeom>
          <a:noFill/>
          <a:ln w="9525">
            <a:noFill/>
            <a:miter lim="800000"/>
            <a:headEnd/>
            <a:tailEnd/>
          </a:ln>
        </p:spPr>
        <p:txBody>
          <a:bodyPr>
            <a:spAutoFit/>
          </a:bodyPr>
          <a:lstStyle/>
          <a:p>
            <a:pPr>
              <a:lnSpc>
                <a:spcPts val="2863"/>
              </a:lnSpc>
            </a:pPr>
            <a:r>
              <a:rPr lang="zh-CN" altLang="en-US" sz="2400" b="1">
                <a:latin typeface="华文中宋"/>
                <a:ea typeface="华文中宋"/>
                <a:cs typeface="方正黑体_GBK"/>
              </a:rPr>
              <a:t>第十章 附件</a:t>
            </a:r>
          </a:p>
          <a:p>
            <a:pPr>
              <a:lnSpc>
                <a:spcPts val="2863"/>
              </a:lnSpc>
            </a:pPr>
            <a:endParaRPr lang="zh-CN" altLang="en-US" sz="2400" b="1">
              <a:latin typeface="华文中宋"/>
              <a:ea typeface="华文中宋"/>
              <a:cs typeface="方正黑体_GBK"/>
            </a:endParaRPr>
          </a:p>
          <a:p>
            <a:pPr>
              <a:lnSpc>
                <a:spcPts val="2663"/>
              </a:lnSpc>
            </a:pPr>
            <a:r>
              <a:rPr lang="en-US" altLang="zh-CN" sz="2000" b="1">
                <a:latin typeface="方正仿宋_GBK"/>
                <a:ea typeface="方正仿宋_GBK"/>
                <a:cs typeface="方正黑体_GBK"/>
              </a:rPr>
              <a:t>        1. </a:t>
            </a:r>
            <a:r>
              <a:rPr lang="zh-CN" altLang="en-US" sz="2000" b="1">
                <a:latin typeface="方正仿宋_GBK"/>
                <a:ea typeface="方正仿宋_GBK"/>
                <a:cs typeface="方正黑体_GBK"/>
              </a:rPr>
              <a:t>有关应急部门、机构或人员的联系方式</a:t>
            </a:r>
          </a:p>
          <a:p>
            <a:pPr>
              <a:lnSpc>
                <a:spcPts val="2663"/>
              </a:lnSpc>
            </a:pPr>
            <a:r>
              <a:rPr lang="zh-CN" altLang="en-US" sz="2000" b="1">
                <a:latin typeface="方正仿宋_GBK"/>
                <a:ea typeface="方正仿宋_GBK"/>
                <a:cs typeface="方正黑体_GBK"/>
              </a:rPr>
              <a:t>　　2</a:t>
            </a:r>
            <a:r>
              <a:rPr lang="en-US" altLang="zh-CN" sz="2000" b="1">
                <a:latin typeface="方正仿宋_GBK"/>
                <a:ea typeface="方正仿宋_GBK"/>
                <a:cs typeface="方正黑体_GBK"/>
              </a:rPr>
              <a:t>. </a:t>
            </a:r>
            <a:r>
              <a:rPr lang="zh-CN" altLang="en-US" sz="2000" b="1">
                <a:latin typeface="方正仿宋_GBK"/>
                <a:ea typeface="方正仿宋_GBK"/>
                <a:cs typeface="方正黑体_GBK"/>
              </a:rPr>
              <a:t>应急物资装备的名录或清单</a:t>
            </a:r>
          </a:p>
          <a:p>
            <a:pPr>
              <a:lnSpc>
                <a:spcPts val="2663"/>
              </a:lnSpc>
            </a:pPr>
            <a:r>
              <a:rPr lang="zh-CN" altLang="en-US" sz="2000" b="1">
                <a:latin typeface="方正仿宋_GBK"/>
                <a:ea typeface="方正仿宋_GBK"/>
                <a:cs typeface="方正黑体_GBK"/>
              </a:rPr>
              <a:t>　　列出应急预案涉及的主要物资和装备名称、型号、性能、数量、存放地点、运输和使用条件、管理责任人和联系电话等。</a:t>
            </a:r>
          </a:p>
          <a:p>
            <a:pPr>
              <a:lnSpc>
                <a:spcPts val="2663"/>
              </a:lnSpc>
            </a:pPr>
            <a:r>
              <a:rPr lang="zh-CN" altLang="en-US" sz="2000" b="1">
                <a:latin typeface="方正仿宋_GBK"/>
                <a:ea typeface="方正仿宋_GBK"/>
                <a:cs typeface="方正黑体_GBK"/>
              </a:rPr>
              <a:t>　　</a:t>
            </a:r>
            <a:r>
              <a:rPr lang="en-US" altLang="zh-CN" sz="2000" b="1">
                <a:latin typeface="方正仿宋_GBK"/>
                <a:ea typeface="方正仿宋_GBK"/>
                <a:cs typeface="方正黑体_GBK"/>
              </a:rPr>
              <a:t>3. </a:t>
            </a:r>
            <a:r>
              <a:rPr lang="zh-CN" altLang="en-US" sz="2000" b="1">
                <a:latin typeface="方正仿宋_GBK"/>
                <a:ea typeface="方正仿宋_GBK"/>
                <a:cs typeface="方正黑体_GBK"/>
              </a:rPr>
              <a:t>规范化格式文本</a:t>
            </a:r>
          </a:p>
          <a:p>
            <a:pPr>
              <a:lnSpc>
                <a:spcPts val="2663"/>
              </a:lnSpc>
            </a:pPr>
            <a:r>
              <a:rPr lang="zh-CN" altLang="en-US" sz="2000" b="1">
                <a:latin typeface="方正仿宋_GBK"/>
                <a:ea typeface="方正仿宋_GBK"/>
                <a:cs typeface="方正黑体_GBK"/>
              </a:rPr>
              <a:t>　　应急信息接报、处理、上报等规范化格式文本。</a:t>
            </a:r>
          </a:p>
          <a:p>
            <a:pPr>
              <a:lnSpc>
                <a:spcPts val="2663"/>
              </a:lnSpc>
            </a:pPr>
            <a:r>
              <a:rPr lang="zh-CN" altLang="en-US" sz="2000" b="1">
                <a:latin typeface="方正仿宋_GBK"/>
                <a:ea typeface="方正仿宋_GBK"/>
                <a:cs typeface="方正黑体_GBK"/>
              </a:rPr>
              <a:t>　　</a:t>
            </a:r>
            <a:r>
              <a:rPr lang="en-US" altLang="zh-CN" sz="2000" b="1">
                <a:latin typeface="方正仿宋_GBK"/>
                <a:ea typeface="方正仿宋_GBK"/>
                <a:cs typeface="方正黑体_GBK"/>
              </a:rPr>
              <a:t>4. </a:t>
            </a:r>
            <a:r>
              <a:rPr lang="zh-CN" altLang="en-US" sz="2000" b="1">
                <a:latin typeface="方正仿宋_GBK"/>
                <a:ea typeface="方正仿宋_GBK"/>
                <a:cs typeface="方正黑体_GBK"/>
              </a:rPr>
              <a:t>关键的路线、标识和图纸</a:t>
            </a:r>
          </a:p>
          <a:p>
            <a:pPr>
              <a:lnSpc>
                <a:spcPts val="2663"/>
              </a:lnSpc>
            </a:pPr>
            <a:r>
              <a:rPr lang="zh-CN" altLang="en-US" sz="2000" b="1">
                <a:latin typeface="方正仿宋_GBK"/>
                <a:ea typeface="方正仿宋_GBK"/>
                <a:cs typeface="方正黑体_GBK"/>
              </a:rPr>
              <a:t>　　主要包括：a） 警报系统分布及覆盖范围；b） 重要防护目标、危险源一览表、分布图；c） 应急指挥部位置及救援队伍行动路线；d） 疏散路线、警戒范围、重要地点等的标识；e） 相关平面布置图纸、救援力量的分布图纸等。</a:t>
            </a:r>
          </a:p>
          <a:p>
            <a:pPr>
              <a:lnSpc>
                <a:spcPts val="2663"/>
              </a:lnSpc>
            </a:pPr>
            <a:r>
              <a:rPr lang="zh-CN" altLang="en-US" sz="2000" b="1">
                <a:latin typeface="方正仿宋_GBK"/>
                <a:ea typeface="方正仿宋_GBK"/>
                <a:cs typeface="方正黑体_GBK"/>
              </a:rPr>
              <a:t>　　</a:t>
            </a:r>
            <a:r>
              <a:rPr lang="en-US" altLang="zh-CN" sz="2000" b="1">
                <a:latin typeface="方正仿宋_GBK"/>
                <a:ea typeface="方正仿宋_GBK"/>
                <a:cs typeface="方正黑体_GBK"/>
              </a:rPr>
              <a:t>5. </a:t>
            </a:r>
            <a:r>
              <a:rPr lang="zh-CN" altLang="en-US" sz="2000" b="1">
                <a:latin typeface="方正仿宋_GBK"/>
                <a:ea typeface="方正仿宋_GBK"/>
                <a:cs typeface="方正黑体_GBK"/>
              </a:rPr>
              <a:t>有关协议或备忘录</a:t>
            </a:r>
          </a:p>
          <a:p>
            <a:pPr>
              <a:lnSpc>
                <a:spcPts val="2663"/>
              </a:lnSpc>
            </a:pPr>
            <a:r>
              <a:rPr lang="zh-CN" altLang="en-US" sz="2000" b="1">
                <a:latin typeface="方正仿宋_GBK"/>
                <a:ea typeface="方正仿宋_GBK"/>
                <a:cs typeface="方正黑体_GBK"/>
              </a:rPr>
              <a:t>　　列出与相关应急救援部门签订的应急救援协议或备忘录。</a:t>
            </a:r>
          </a:p>
        </p:txBody>
      </p:sp>
      <p:sp>
        <p:nvSpPr>
          <p:cNvPr id="3" name="矩形 2"/>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7065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70659"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3" name="矩形 2"/>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现场处置方案</a:t>
            </a:r>
          </a:p>
        </p:txBody>
      </p:sp>
      <p:pic>
        <p:nvPicPr>
          <p:cNvPr id="70661" name="图片 4" descr="无标题"/>
          <p:cNvPicPr>
            <a:picLocks noChangeAspect="1"/>
          </p:cNvPicPr>
          <p:nvPr/>
        </p:nvPicPr>
        <p:blipFill>
          <a:blip r:embed="rId4"/>
          <a:srcRect/>
          <a:stretch>
            <a:fillRect/>
          </a:stretch>
        </p:blipFill>
        <p:spPr bwMode="auto">
          <a:xfrm>
            <a:off x="177800" y="1279525"/>
            <a:ext cx="8729663" cy="5380038"/>
          </a:xfrm>
          <a:prstGeom prst="rect">
            <a:avLst/>
          </a:prstGeom>
          <a:noFill/>
          <a:ln w="12700">
            <a:solidFill>
              <a:schemeClr val="tx1"/>
            </a:solid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7168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71683"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pic>
        <p:nvPicPr>
          <p:cNvPr id="71684" name="图片 6" descr="无标题"/>
          <p:cNvPicPr>
            <a:picLocks noChangeAspect="1"/>
          </p:cNvPicPr>
          <p:nvPr/>
        </p:nvPicPr>
        <p:blipFill>
          <a:blip r:embed="rId4"/>
          <a:srcRect/>
          <a:stretch>
            <a:fillRect/>
          </a:stretch>
        </p:blipFill>
        <p:spPr bwMode="auto">
          <a:xfrm>
            <a:off x="273050" y="1222375"/>
            <a:ext cx="8472488" cy="5426075"/>
          </a:xfrm>
          <a:prstGeom prst="rect">
            <a:avLst/>
          </a:prstGeom>
          <a:noFill/>
          <a:ln w="12700">
            <a:solidFill>
              <a:schemeClr val="tx1"/>
            </a:solidFill>
            <a:miter lim="800000"/>
            <a:headEnd/>
            <a:tailEnd/>
          </a:ln>
        </p:spPr>
      </p:pic>
      <p:sp>
        <p:nvSpPr>
          <p:cNvPr id="8" name="矩形 7"/>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a:ln w="11430"/>
                <a:solidFill>
                  <a:schemeClr val="bg1"/>
                </a:solidFill>
                <a:latin typeface="叶根友毛笔行书2.0版" panose="02010601030101010101" charset="-122"/>
                <a:ea typeface="叶根友毛笔行书2.0版" panose="02010601030101010101" charset="-122"/>
              </a:rPr>
              <a:t>1</a:t>
            </a:r>
            <a:r>
              <a:rPr lang="zh-CN" altLang="en-US" sz="2800" spc="300" dirty="0">
                <a:ln w="11430"/>
                <a:solidFill>
                  <a:schemeClr val="bg1"/>
                </a:solidFill>
                <a:latin typeface="叶根友毛笔行书2.0版" panose="02010601030101010101" charset="-122"/>
                <a:ea typeface="叶根友毛笔行书2.0版" panose="02010601030101010101" charset="-122"/>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7270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72707"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pic>
        <p:nvPicPr>
          <p:cNvPr id="72708" name="图片 5" descr="无标题"/>
          <p:cNvPicPr>
            <a:picLocks noChangeAspect="1"/>
          </p:cNvPicPr>
          <p:nvPr/>
        </p:nvPicPr>
        <p:blipFill>
          <a:blip r:embed="rId4"/>
          <a:srcRect/>
          <a:stretch>
            <a:fillRect/>
          </a:stretch>
        </p:blipFill>
        <p:spPr bwMode="auto">
          <a:xfrm>
            <a:off x="207963" y="1295400"/>
            <a:ext cx="8737600" cy="5375275"/>
          </a:xfrm>
          <a:prstGeom prst="rect">
            <a:avLst/>
          </a:prstGeom>
          <a:noFill/>
          <a:ln w="12700">
            <a:solidFill>
              <a:schemeClr val="tx1"/>
            </a:solidFill>
            <a:miter lim="800000"/>
            <a:headEnd/>
            <a:tailEnd/>
          </a:ln>
        </p:spPr>
      </p:pic>
      <p:sp>
        <p:nvSpPr>
          <p:cNvPr id="7" name="矩形 6"/>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a:ln w="11430"/>
                <a:solidFill>
                  <a:schemeClr val="bg1"/>
                </a:solidFill>
                <a:latin typeface="叶根友毛笔行书2.0版" panose="02010601030101010101" charset="-122"/>
                <a:ea typeface="叶根友毛笔行书2.0版" panose="02010601030101010101" charset="-122"/>
              </a:rPr>
              <a:t>1</a:t>
            </a:r>
            <a:r>
              <a:rPr lang="zh-CN" altLang="en-US" sz="2800" spc="300" dirty="0">
                <a:ln w="11430"/>
                <a:solidFill>
                  <a:schemeClr val="bg1"/>
                </a:solidFill>
                <a:latin typeface="叶根友毛笔行书2.0版" panose="02010601030101010101" charset="-122"/>
                <a:ea typeface="叶根友毛笔行书2.0版" panose="02010601030101010101" charset="-122"/>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7373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73731"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pic>
        <p:nvPicPr>
          <p:cNvPr id="73732" name="图片 2" descr="无标题"/>
          <p:cNvPicPr>
            <a:picLocks noChangeAspect="1"/>
          </p:cNvPicPr>
          <p:nvPr/>
        </p:nvPicPr>
        <p:blipFill>
          <a:blip r:embed="rId4"/>
          <a:srcRect/>
          <a:stretch>
            <a:fillRect/>
          </a:stretch>
        </p:blipFill>
        <p:spPr bwMode="auto">
          <a:xfrm>
            <a:off x="166688" y="1285875"/>
            <a:ext cx="8810625" cy="5440363"/>
          </a:xfrm>
          <a:prstGeom prst="rect">
            <a:avLst/>
          </a:prstGeom>
          <a:noFill/>
          <a:ln w="12700">
            <a:solidFill>
              <a:schemeClr val="tx1"/>
            </a:solidFill>
            <a:miter lim="800000"/>
            <a:headEnd/>
            <a:tailEnd/>
          </a:ln>
        </p:spPr>
      </p:pic>
      <p:sp>
        <p:nvSpPr>
          <p:cNvPr id="7" name="矩形 6"/>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a:ln w="11430"/>
                <a:solidFill>
                  <a:schemeClr val="bg1"/>
                </a:solidFill>
                <a:latin typeface="叶根友毛笔行书2.0版" panose="02010601030101010101" charset="-122"/>
                <a:ea typeface="叶根友毛笔行书2.0版" panose="02010601030101010101" charset="-122"/>
              </a:rPr>
              <a:t>1</a:t>
            </a:r>
            <a:r>
              <a:rPr lang="zh-CN" altLang="en-US" sz="2800" spc="300" dirty="0">
                <a:ln w="11430"/>
                <a:solidFill>
                  <a:schemeClr val="bg1"/>
                </a:solidFill>
                <a:latin typeface="叶根友毛笔行书2.0版" panose="02010601030101010101" charset="-122"/>
                <a:ea typeface="叶根友毛笔行书2.0版" panose="02010601030101010101" charset="-12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3"/>
          <p:cNvSpPr txBox="1">
            <a:spLocks noChangeArrowheads="1"/>
          </p:cNvSpPr>
          <p:nvPr/>
        </p:nvSpPr>
        <p:spPr bwMode="auto">
          <a:xfrm>
            <a:off x="241300" y="238125"/>
            <a:ext cx="8802688" cy="6472238"/>
          </a:xfrm>
          <a:prstGeom prst="rect">
            <a:avLst/>
          </a:prstGeom>
          <a:noFill/>
          <a:ln w="9525">
            <a:noFill/>
            <a:miter lim="800000"/>
            <a:headEnd/>
            <a:tailEnd/>
          </a:ln>
        </p:spPr>
        <p:txBody>
          <a:bodyPr>
            <a:spAutoFit/>
          </a:bodyPr>
          <a:lstStyle/>
          <a:p>
            <a:pPr>
              <a:lnSpc>
                <a:spcPts val="3138"/>
              </a:lnSpc>
            </a:pPr>
            <a:r>
              <a:rPr lang="en-US" altLang="zh-CN" sz="2200">
                <a:latin typeface="方正小标宋_GBK"/>
                <a:ea typeface="方正小标宋_GBK"/>
                <a:cs typeface="方正小标宋_GBK"/>
              </a:rPr>
              <a:t>        </a:t>
            </a:r>
            <a:r>
              <a:rPr lang="zh-CN" altLang="en-US" sz="2000" b="1">
                <a:latin typeface="华文中宋"/>
                <a:ea typeface="华文中宋"/>
                <a:cs typeface="华文中宋"/>
              </a:rPr>
              <a:t>黄明联系应急管理工作实际讲到，防灾减灾救灾工作事关人民群众生命财产安全和社会稳定，使命崇高，责任重大。要认真贯彻落实总书记在考察长江时的重要指示精神，对照新时代新形势新任务新要求，从规律认识、制度建设、能力建设等方面，认真分析查找防灾减灾救灾工作的短板和不足，开展相关重大课题战略研究，对防灾减灾救灾工作作出科学长远的战略安排。黄明提出，要把握自然规律，更加自觉地处理好人与自然的关系，处理好经济社会发展与防灾减灾救灾的关系，防止不合理的过度开发和利用自然，从源头上减少自然灾害发生。</a:t>
            </a:r>
            <a:r>
              <a:rPr lang="zh-CN" altLang="en-US" sz="2000" b="1">
                <a:solidFill>
                  <a:srgbClr val="FF0000"/>
                </a:solidFill>
                <a:latin typeface="华文中宋"/>
                <a:ea typeface="华文中宋"/>
                <a:cs typeface="华文中宋"/>
              </a:rPr>
              <a:t>要继续加强以“一案三制”为核心的应急管理体系建设，抓紧完善防灾减灾救灾法律法规和预案体系，进一步厘清各方面在防灾减灾救灾方面的职责。</a:t>
            </a:r>
            <a:r>
              <a:rPr lang="zh-CN" altLang="en-US" sz="2000" b="1">
                <a:latin typeface="华文中宋"/>
                <a:ea typeface="华文中宋"/>
                <a:cs typeface="华文中宋"/>
              </a:rPr>
              <a:t>要坚持以习近平总书记防灾减灾救灾重要思想为指导，针对当前防灾减灾救灾能力不足的突出问题，深入开展调查研究，提出切实可行有效的对策措施，尽快提升防灾减灾救灾能力和水平。要加强风险管控，强化城乡抗灾能力和灾害监测预警能力建设，整合优化应急力量和资源，提高技术装备水平，综合运用多种手段应对灾害。要着眼构建人类命运共同体，深化国际交流合作，积极参与国际救援，营造人类共同应对自然灾害挑战的格局。</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7475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74755"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pic>
        <p:nvPicPr>
          <p:cNvPr id="74756" name="图片 1" descr="无标题"/>
          <p:cNvPicPr>
            <a:picLocks noChangeAspect="1"/>
          </p:cNvPicPr>
          <p:nvPr/>
        </p:nvPicPr>
        <p:blipFill>
          <a:blip r:embed="rId4"/>
          <a:srcRect/>
          <a:stretch>
            <a:fillRect/>
          </a:stretch>
        </p:blipFill>
        <p:spPr bwMode="auto">
          <a:xfrm>
            <a:off x="152400" y="1277938"/>
            <a:ext cx="8848725" cy="5407025"/>
          </a:xfrm>
          <a:prstGeom prst="rect">
            <a:avLst/>
          </a:prstGeom>
          <a:noFill/>
          <a:ln w="9525">
            <a:noFill/>
            <a:miter lim="800000"/>
            <a:headEnd/>
            <a:tailEnd/>
          </a:ln>
        </p:spPr>
      </p:pic>
      <p:sp>
        <p:nvSpPr>
          <p:cNvPr id="4" name="矩形 3"/>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a:ln w="11430"/>
                <a:solidFill>
                  <a:schemeClr val="bg1"/>
                </a:solidFill>
                <a:latin typeface="叶根友毛笔行书2.0版" panose="02010601030101010101" charset="-122"/>
                <a:ea typeface="叶根友毛笔行书2.0版" panose="02010601030101010101" charset="-122"/>
              </a:rPr>
              <a:t>1</a:t>
            </a:r>
            <a:r>
              <a:rPr lang="zh-CN" altLang="en-US" sz="2800" spc="300" dirty="0">
                <a:ln w="11430"/>
                <a:solidFill>
                  <a:schemeClr val="bg1"/>
                </a:solidFill>
                <a:latin typeface="叶根友毛笔行书2.0版" panose="02010601030101010101" charset="-122"/>
                <a:ea typeface="叶根友毛笔行书2.0版" panose="02010601030101010101" charset="-122"/>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7577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75779"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a:ln w="11430"/>
                <a:solidFill>
                  <a:schemeClr val="bg1"/>
                </a:solidFill>
                <a:latin typeface="叶根友毛笔行书2.0版" panose="02010601030101010101" charset="-122"/>
                <a:ea typeface="叶根友毛笔行书2.0版" panose="02010601030101010101" charset="-122"/>
              </a:rPr>
              <a:t>2</a:t>
            </a:r>
            <a:r>
              <a:rPr lang="zh-CN" altLang="en-US" sz="2800" spc="300" dirty="0">
                <a:ln w="11430"/>
                <a:solidFill>
                  <a:schemeClr val="bg1"/>
                </a:solidFill>
                <a:latin typeface="叶根友毛笔行书2.0版" panose="02010601030101010101" charset="-122"/>
                <a:ea typeface="叶根友毛笔行书2.0版" panose="02010601030101010101" charset="-122"/>
              </a:rPr>
              <a:t>）</a:t>
            </a:r>
          </a:p>
        </p:txBody>
      </p:sp>
      <p:pic>
        <p:nvPicPr>
          <p:cNvPr id="75781" name="图片 4" descr="无标题"/>
          <p:cNvPicPr>
            <a:picLocks noChangeAspect="1"/>
          </p:cNvPicPr>
          <p:nvPr/>
        </p:nvPicPr>
        <p:blipFill>
          <a:blip r:embed="rId4"/>
          <a:srcRect/>
          <a:stretch>
            <a:fillRect/>
          </a:stretch>
        </p:blipFill>
        <p:spPr bwMode="auto">
          <a:xfrm>
            <a:off x="977900" y="1222375"/>
            <a:ext cx="7029450" cy="528002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7680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76803"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a:ln w="11430"/>
                <a:solidFill>
                  <a:schemeClr val="bg1"/>
                </a:solidFill>
                <a:latin typeface="叶根友毛笔行书2.0版" panose="02010601030101010101" charset="-122"/>
                <a:ea typeface="叶根友毛笔行书2.0版" panose="02010601030101010101" charset="-122"/>
              </a:rPr>
              <a:t>2</a:t>
            </a:r>
            <a:r>
              <a:rPr lang="zh-CN" altLang="en-US" sz="2800" spc="300" dirty="0">
                <a:ln w="11430"/>
                <a:solidFill>
                  <a:schemeClr val="bg1"/>
                </a:solidFill>
                <a:latin typeface="叶根友毛笔行书2.0版" panose="02010601030101010101" charset="-122"/>
                <a:ea typeface="叶根友毛笔行书2.0版" panose="02010601030101010101" charset="-122"/>
              </a:rPr>
              <a:t>）</a:t>
            </a:r>
          </a:p>
        </p:txBody>
      </p:sp>
      <p:sp>
        <p:nvSpPr>
          <p:cNvPr id="76805" name="文本框 99"/>
          <p:cNvSpPr txBox="1">
            <a:spLocks noChangeArrowheads="1"/>
          </p:cNvSpPr>
          <p:nvPr/>
        </p:nvSpPr>
        <p:spPr bwMode="auto">
          <a:xfrm>
            <a:off x="327025" y="1360488"/>
            <a:ext cx="5080000" cy="336550"/>
          </a:xfrm>
          <a:prstGeom prst="rect">
            <a:avLst/>
          </a:prstGeom>
          <a:noFill/>
          <a:ln w="9525">
            <a:noFill/>
            <a:miter lim="800000"/>
            <a:headEnd/>
            <a:tailEnd/>
          </a:ln>
        </p:spPr>
        <p:txBody>
          <a:bodyPr>
            <a:spAutoFit/>
          </a:bodyPr>
          <a:lstStyle/>
          <a:p>
            <a:r>
              <a:rPr lang="en-US" altLang="zh-CN" sz="1600" b="1">
                <a:latin typeface="方正楷体_GBK"/>
                <a:ea typeface="方正楷体_GBK"/>
                <a:cs typeface="方正楷体_GBK"/>
              </a:rPr>
              <a:t>3 </a:t>
            </a:r>
            <a:r>
              <a:rPr lang="zh-CN" altLang="en-US" sz="1600" b="1">
                <a:latin typeface="方正楷体_GBK"/>
                <a:ea typeface="方正楷体_GBK"/>
                <a:cs typeface="方正楷体_GBK"/>
              </a:rPr>
              <a:t>应急处置及注意事项</a:t>
            </a:r>
            <a:endParaRPr lang="zh-CN" altLang="en-US"/>
          </a:p>
        </p:txBody>
      </p:sp>
      <p:pic>
        <p:nvPicPr>
          <p:cNvPr id="76806" name="图片 2" descr="无标题"/>
          <p:cNvPicPr>
            <a:picLocks noChangeAspect="1"/>
          </p:cNvPicPr>
          <p:nvPr/>
        </p:nvPicPr>
        <p:blipFill>
          <a:blip r:embed="rId4"/>
          <a:srcRect/>
          <a:stretch>
            <a:fillRect/>
          </a:stretch>
        </p:blipFill>
        <p:spPr bwMode="auto">
          <a:xfrm>
            <a:off x="531813" y="1830388"/>
            <a:ext cx="7967662" cy="4732337"/>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7782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77827"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a:ln w="11430"/>
                <a:solidFill>
                  <a:schemeClr val="bg1"/>
                </a:solidFill>
                <a:latin typeface="叶根友毛笔行书2.0版" panose="02010601030101010101" charset="-122"/>
                <a:ea typeface="叶根友毛笔行书2.0版" panose="02010601030101010101" charset="-122"/>
              </a:rPr>
              <a:t>2</a:t>
            </a:r>
            <a:r>
              <a:rPr lang="zh-CN" altLang="en-US" sz="2800" spc="300" dirty="0">
                <a:ln w="11430"/>
                <a:solidFill>
                  <a:schemeClr val="bg1"/>
                </a:solidFill>
                <a:latin typeface="叶根友毛笔行书2.0版" panose="02010601030101010101" charset="-122"/>
                <a:ea typeface="叶根友毛笔行书2.0版" panose="02010601030101010101" charset="-122"/>
              </a:rPr>
              <a:t>）</a:t>
            </a:r>
          </a:p>
        </p:txBody>
      </p:sp>
      <p:pic>
        <p:nvPicPr>
          <p:cNvPr id="77829" name="图片 1" descr="无标题"/>
          <p:cNvPicPr>
            <a:picLocks noChangeAspect="1"/>
          </p:cNvPicPr>
          <p:nvPr/>
        </p:nvPicPr>
        <p:blipFill>
          <a:blip r:embed="rId4"/>
          <a:srcRect/>
          <a:stretch>
            <a:fillRect/>
          </a:stretch>
        </p:blipFill>
        <p:spPr bwMode="auto">
          <a:xfrm>
            <a:off x="141288" y="1493838"/>
            <a:ext cx="8861425" cy="50292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7885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78851"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a:ln w="11430"/>
                <a:solidFill>
                  <a:srgbClr val="0000FF"/>
                </a:solidFill>
                <a:latin typeface="叶根友毛笔行书2.0版" panose="02010601030101010101" charset="-122"/>
                <a:ea typeface="叶根友毛笔行书2.0版" panose="02010601030101010101" charset="-122"/>
              </a:rPr>
              <a:t>—</a:t>
            </a:r>
            <a:r>
              <a:rPr lang="zh-CN" altLang="en-US" sz="2800" spc="300" dirty="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a:ln w="11430"/>
                <a:solidFill>
                  <a:schemeClr val="bg1"/>
                </a:solidFill>
                <a:latin typeface="叶根友毛笔行书2.0版" panose="02010601030101010101" charset="-122"/>
                <a:ea typeface="叶根友毛笔行书2.0版" panose="02010601030101010101" charset="-122"/>
              </a:rPr>
              <a:t>2</a:t>
            </a:r>
            <a:r>
              <a:rPr lang="zh-CN" altLang="en-US" sz="2800" spc="300" dirty="0">
                <a:ln w="11430"/>
                <a:solidFill>
                  <a:schemeClr val="bg1"/>
                </a:solidFill>
                <a:latin typeface="叶根友毛笔行书2.0版" panose="02010601030101010101" charset="-122"/>
                <a:ea typeface="叶根友毛笔行书2.0版" panose="02010601030101010101" charset="-122"/>
              </a:rPr>
              <a:t>）</a:t>
            </a:r>
          </a:p>
        </p:txBody>
      </p:sp>
      <p:sp>
        <p:nvSpPr>
          <p:cNvPr id="78853" name="文本框 5"/>
          <p:cNvSpPr txBox="1">
            <a:spLocks noChangeArrowheads="1"/>
          </p:cNvSpPr>
          <p:nvPr/>
        </p:nvSpPr>
        <p:spPr bwMode="auto">
          <a:xfrm>
            <a:off x="461963" y="1312863"/>
            <a:ext cx="5080000" cy="460375"/>
          </a:xfrm>
          <a:prstGeom prst="rect">
            <a:avLst/>
          </a:prstGeom>
          <a:noFill/>
          <a:ln w="9525">
            <a:noFill/>
            <a:miter lim="800000"/>
            <a:headEnd/>
            <a:tailEnd/>
          </a:ln>
        </p:spPr>
        <p:txBody>
          <a:bodyPr>
            <a:spAutoFit/>
          </a:bodyPr>
          <a:lstStyle/>
          <a:p>
            <a:pPr indent="407988"/>
            <a:r>
              <a:rPr lang="en-US" altLang="zh-CN" sz="2400" b="1">
                <a:solidFill>
                  <a:srgbClr val="0000FF"/>
                </a:solidFill>
                <a:latin typeface="方正仿宋_GBK"/>
                <a:ea typeface="方正仿宋_GBK"/>
                <a:cs typeface="方正仿宋_GBK"/>
              </a:rPr>
              <a:t>3.2</a:t>
            </a:r>
            <a:r>
              <a:rPr lang="zh-CN" altLang="en-US" sz="2400" b="1">
                <a:solidFill>
                  <a:srgbClr val="0000FF"/>
                </a:solidFill>
                <a:latin typeface="方正仿宋_GBK"/>
                <a:ea typeface="方正仿宋_GBK"/>
                <a:cs typeface="方正仿宋_GBK"/>
              </a:rPr>
              <a:t>电解槽着火燃烧事故</a:t>
            </a:r>
          </a:p>
        </p:txBody>
      </p:sp>
      <p:graphicFrame>
        <p:nvGraphicFramePr>
          <p:cNvPr id="2" name="表格 -1"/>
          <p:cNvGraphicFramePr/>
          <p:nvPr/>
        </p:nvGraphicFramePr>
        <p:xfrm>
          <a:off x="317500" y="1914525"/>
          <a:ext cx="8509000" cy="4651375"/>
        </p:xfrm>
        <a:graphic>
          <a:graphicData uri="http://schemas.openxmlformats.org/drawingml/2006/table">
            <a:tbl>
              <a:tblPr firstRow="1" bandRow="1">
                <a:tableStyleId>{5940675A-B579-460E-94D1-54222C63F5DA}</a:tableStyleId>
              </a:tblPr>
              <a:tblGrid>
                <a:gridCol w="822960"/>
                <a:gridCol w="266700"/>
                <a:gridCol w="1634490"/>
                <a:gridCol w="1579880"/>
                <a:gridCol w="1294130"/>
                <a:gridCol w="1478915"/>
                <a:gridCol w="1432560"/>
              </a:tblGrid>
              <a:tr h="229235">
                <a:tc gridSpan="2">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事故工段</a:t>
                      </a: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电解</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事故工序</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精盐水电解</a:t>
                      </a:r>
                    </a:p>
                  </a:txBody>
                  <a:tcPr marL="0" marR="0" marT="0" marB="1" anchor="ctr">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事故类型</a:t>
                      </a:r>
                    </a:p>
                  </a:txBody>
                  <a:tcPr marL="0" marR="0" marT="0" marB="1"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燃烧事故</a:t>
                      </a:r>
                    </a:p>
                  </a:txBody>
                  <a:tcPr marL="0" marR="0" marT="0" marB="1" anchor="ctr">
                    <a:lnL w="63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6215">
                <a:tc gridSpan="2">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事故原因</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a:buNone/>
                      </a:pP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因电解槽腐蚀、离子膜或垫片损坏、电解工艺事故等造成氢气泄漏遇明火燃烧。</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96850">
                <a:tc gridSpan="2">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事故危害</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a:buNone/>
                      </a:pP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造成电解槽及电气仪表线路损坏，次生燃爆事故，次生氯气泄漏及中毒事故。</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96850">
                <a:tc gridSpan="2">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处置原则</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a:buNone/>
                      </a:pP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需尽快切断着火源扑灭明火，防止次生燃爆或者火灾事故。</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29235">
                <a:tc gridSpan="6">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处置措施及要求</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责任人</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306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1.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视电解槽着火燃烧程度，由氯碱车间负责按事故岗位</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事故班组</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氯碱车间（生产调度）</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分管领导的程序进行报告。</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当班班长</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306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2.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立即对着火电解槽做单回路紧急停车处理。主要工作包括断电、保持正常阴阳极循环、维持正常氯氢压差。</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电解</a:t>
                      </a:r>
                      <a:r>
                        <a:rPr lang="en-US" altLang="zh-CN" sz="1400">
                          <a:solidFill>
                            <a:srgbClr val="000000"/>
                          </a:solidFill>
                          <a:latin typeface="宋体" panose="02010600030101010101" pitchFamily="2" charset="-122"/>
                          <a:ea typeface="宋体" panose="02010600030101010101" pitchFamily="2" charset="-122"/>
                          <a:cs typeface="宋体" panose="02010600030101010101" pitchFamily="2" charset="-122"/>
                        </a:rPr>
                        <a:t>DCS</a:t>
                      </a: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操作工</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306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3.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及时对事故电解槽作隔离处理。主要工作包括关闭本槽入系统的氯氢阀门，做好本槽与系统氯氢总管的隔离。</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电解巡检操作工</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9870">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4.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对阴极侧作氮气置换处理。主要工作包括向阴极通入适量氮气。</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电解巡检操作工</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306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5.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对着火部位作灭火处理。若火能够扑灭，则对该回路作清洗置换后待修处理；若火不能扑灭，则对整个系统实施停车后再进行灭火。</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电解巡检操作工</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923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6.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对电解槽燃烧时渗漏的碱液引流至电解槽下方围堰收集入污水处理装置进行处理。</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电解巡检操作工</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6850">
                <a:tc gridSpan="7">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注意事项</a:t>
                      </a: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93700">
                <a:tc gridSpan="7">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1.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无论什么原因的电解槽着火，均需立即对该事故电解槽作紧急停车处理。特别当班班长及操作人员需首先对事故电解槽作断电处理。</a:t>
                      </a: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96215">
                <a:tc gridSpan="7">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2.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电解槽泄漏液介质为浓度</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32%</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的烧碱，现场应急人员需注意防碱酌伤的相关个人防护。</a:t>
                      </a: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96850">
                <a:tc gridSpan="7">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3.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及时使用清水冲洗现场，防止地面泄漏的碱液次生安全事故。</a:t>
                      </a: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96215">
                <a:tc gridSpan="7">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4.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如果现场已有氯气泄漏，现场应急人员应该佩戴正压式空气呼吸器，同时应该加强电解槽厂房的通风换气处理。</a:t>
                      </a: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93065">
                <a:tc>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其它说明</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 1</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、与电解槽相连接的氢气管道及法兰着火燃烧事故参照此方案进行处置； </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、技术咨询：鲜佰虎</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/13509469817</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；吴双根</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/15803033162</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；饶鑫</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/18623096661</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7987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79875"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1385487" y="251274"/>
            <a:ext cx="593534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处置卡的制作</a:t>
            </a:r>
          </a:p>
        </p:txBody>
      </p:sp>
      <p:sp>
        <p:nvSpPr>
          <p:cNvPr id="79877" name="文本框 1"/>
          <p:cNvSpPr txBox="1">
            <a:spLocks noChangeArrowheads="1"/>
          </p:cNvSpPr>
          <p:nvPr/>
        </p:nvSpPr>
        <p:spPr bwMode="auto">
          <a:xfrm>
            <a:off x="1952625" y="4840288"/>
            <a:ext cx="5248275" cy="1430337"/>
          </a:xfrm>
          <a:prstGeom prst="rect">
            <a:avLst/>
          </a:prstGeom>
          <a:noFill/>
          <a:ln w="9525">
            <a:noFill/>
            <a:miter lim="800000"/>
            <a:headEnd/>
            <a:tailEnd/>
          </a:ln>
        </p:spPr>
        <p:txBody>
          <a:bodyPr>
            <a:spAutoFit/>
          </a:bodyPr>
          <a:lstStyle/>
          <a:p>
            <a:pPr algn="ctr">
              <a:lnSpc>
                <a:spcPts val="3475"/>
              </a:lnSpc>
            </a:pPr>
            <a:r>
              <a:rPr lang="zh-CN" altLang="en-US" sz="2400" b="1">
                <a:solidFill>
                  <a:srgbClr val="0000FF"/>
                </a:solidFill>
                <a:latin typeface="方正仿宋_GBK"/>
                <a:ea typeface="方正仿宋_GBK"/>
                <a:cs typeface="方正仿宋_GBK"/>
              </a:rPr>
              <a:t>通常分为：</a:t>
            </a:r>
          </a:p>
          <a:p>
            <a:pPr algn="ctr">
              <a:lnSpc>
                <a:spcPts val="3475"/>
              </a:lnSpc>
            </a:pPr>
            <a:r>
              <a:rPr lang="zh-CN" altLang="en-US" sz="2400" b="1">
                <a:latin typeface="方正仿宋_GBK"/>
                <a:ea typeface="方正仿宋_GBK"/>
                <a:cs typeface="方正仿宋_GBK"/>
              </a:rPr>
              <a:t>功能组应急处置卡（应对大事）</a:t>
            </a:r>
          </a:p>
          <a:p>
            <a:pPr algn="ctr">
              <a:lnSpc>
                <a:spcPts val="3475"/>
              </a:lnSpc>
            </a:pPr>
            <a:r>
              <a:rPr lang="zh-CN" altLang="en-US" sz="2400" b="1">
                <a:latin typeface="方正仿宋_GBK"/>
                <a:ea typeface="方正仿宋_GBK"/>
                <a:cs typeface="方正仿宋_GBK"/>
              </a:rPr>
              <a:t>重点岗位处置卡（应对小事）</a:t>
            </a:r>
          </a:p>
        </p:txBody>
      </p:sp>
      <p:sp>
        <p:nvSpPr>
          <p:cNvPr id="6" name="文本框 5"/>
          <p:cNvSpPr txBox="1"/>
          <p:nvPr/>
        </p:nvSpPr>
        <p:spPr>
          <a:xfrm>
            <a:off x="1946275" y="3375025"/>
            <a:ext cx="5249863" cy="1390650"/>
          </a:xfrm>
          <a:prstGeom prst="rect">
            <a:avLst/>
          </a:prstGeom>
          <a:noFill/>
        </p:spPr>
        <p:txBody>
          <a:bodyPr>
            <a:spAutoFit/>
          </a:bodyPr>
          <a:lstStyle/>
          <a:p>
            <a:pPr>
              <a:lnSpc>
                <a:spcPts val="3380"/>
              </a:lnSpc>
              <a:defRPr/>
            </a:pPr>
            <a:r>
              <a:rPr lang="zh-CN" altLang="zh-CN" sz="2400" b="1" kern="100" dirty="0">
                <a:solidFill>
                  <a:srgbClr val="FF0000"/>
                </a:solidFill>
                <a:latin typeface="方正仿宋_GBK" panose="03000509000000000000" charset="-122"/>
                <a:ea typeface="方正仿宋_GBK" panose="03000509000000000000" charset="-122"/>
                <a:cs typeface="仿宋_GB2312"/>
                <a:sym typeface="+mn-ea"/>
              </a:rPr>
              <a:t>一卡在手，心中有数，提供行动指引；</a:t>
            </a:r>
            <a:endParaRPr lang="en-US" altLang="zh-CN" sz="2400" b="1" kern="100" dirty="0">
              <a:solidFill>
                <a:srgbClr val="FF0000"/>
              </a:solidFill>
              <a:latin typeface="方正仿宋_GBK" panose="03000509000000000000" charset="-122"/>
              <a:ea typeface="方正仿宋_GBK" panose="03000509000000000000" charset="-122"/>
            </a:endParaRPr>
          </a:p>
          <a:p>
            <a:pPr algn="just">
              <a:lnSpc>
                <a:spcPts val="3380"/>
              </a:lnSpc>
              <a:spcAft>
                <a:spcPts val="0"/>
              </a:spcAft>
              <a:defRPr/>
            </a:pPr>
            <a:r>
              <a:rPr lang="zh-CN" altLang="zh-CN" sz="2400" b="1" kern="100" dirty="0">
                <a:solidFill>
                  <a:srgbClr val="FF0000"/>
                </a:solidFill>
                <a:latin typeface="方正仿宋_GBK" panose="03000509000000000000" charset="-122"/>
                <a:ea typeface="方正仿宋_GBK" panose="03000509000000000000" charset="-122"/>
                <a:cs typeface="仿宋_GB2312"/>
                <a:sym typeface="+mn-ea"/>
              </a:rPr>
              <a:t>紧急情况，措施明了，避免惊慌失措；</a:t>
            </a:r>
          </a:p>
          <a:p>
            <a:pPr algn="just">
              <a:lnSpc>
                <a:spcPts val="3380"/>
              </a:lnSpc>
              <a:spcAft>
                <a:spcPts val="0"/>
              </a:spcAft>
              <a:defRPr/>
            </a:pPr>
            <a:r>
              <a:rPr lang="zh-CN" altLang="zh-CN" sz="2400" b="1" kern="100" dirty="0">
                <a:solidFill>
                  <a:srgbClr val="FF0000"/>
                </a:solidFill>
                <a:latin typeface="方正仿宋_GBK" panose="03000509000000000000" charset="-122"/>
                <a:ea typeface="方正仿宋_GBK" panose="03000509000000000000" charset="-122"/>
                <a:cs typeface="仿宋_GB2312"/>
                <a:sym typeface="+mn-ea"/>
              </a:rPr>
              <a:t>应急联络，有序高效，从容应对事故。</a:t>
            </a:r>
            <a:endParaRPr lang="zh-CN" altLang="en-US" sz="2400" b="1">
              <a:latin typeface="方正仿宋_GBK" panose="03000509000000000000" charset="-122"/>
              <a:ea typeface="方正仿宋_GBK" panose="03000509000000000000" charset="-122"/>
            </a:endParaRPr>
          </a:p>
        </p:txBody>
      </p:sp>
      <p:sp>
        <p:nvSpPr>
          <p:cNvPr id="24" name="TextBox 23"/>
          <p:cNvSpPr txBox="1"/>
          <p:nvPr/>
        </p:nvSpPr>
        <p:spPr>
          <a:xfrm>
            <a:off x="323850" y="1371600"/>
            <a:ext cx="8496300" cy="2276475"/>
          </a:xfrm>
          <a:prstGeom prst="rect">
            <a:avLst/>
          </a:prstGeom>
          <a:noFill/>
          <a:ln>
            <a:noFill/>
          </a:ln>
          <a:extLst>
            <a:ext uri="{909E8E84-426E-40DD-AFC4-6F175D3DCCD1}"/>
            <a:ext uri="{91240B29-F687-4F45-9708-019B960494DF}"/>
          </a:extLst>
        </p:spPr>
        <p:txBody>
          <a:bodyPr anchor="ctr">
            <a:spAutoFit/>
          </a:bodyPr>
          <a:lstStyle>
            <a:defPPr>
              <a:defRPr lang="zh-CN"/>
            </a:defPPr>
            <a:lvl1pPr>
              <a:defRPr sz="2800" b="1">
                <a:solidFill>
                  <a:schemeClr val="tx2"/>
                </a:solidFill>
                <a:latin typeface="+mn-ea"/>
                <a:ea typeface="+mn-ea"/>
              </a:defRPr>
            </a:lvl1pPr>
            <a:lvl2pPr>
              <a:defRPr sz="2400">
                <a:solidFill>
                  <a:schemeClr val="tx2"/>
                </a:solidFill>
                <a:ea typeface="微软雅黑" panose="020B0503020204020204" charset="-122"/>
              </a:defRPr>
            </a:lvl2pPr>
            <a:lvl3pPr>
              <a:defRPr sz="2400">
                <a:solidFill>
                  <a:schemeClr val="tx2"/>
                </a:solidFill>
                <a:ea typeface="微软雅黑" panose="020B0503020204020204" charset="-122"/>
              </a:defRPr>
            </a:lvl3pPr>
            <a:lvl4pPr>
              <a:defRPr sz="2400">
                <a:solidFill>
                  <a:schemeClr val="tx2"/>
                </a:solidFill>
                <a:ea typeface="微软雅黑" panose="020B0503020204020204" charset="-122"/>
              </a:defRPr>
            </a:lvl4pPr>
            <a:lvl5pPr>
              <a:defRPr sz="2400">
                <a:solidFill>
                  <a:schemeClr val="tx2"/>
                </a:solidFill>
                <a:ea typeface="微软雅黑" panose="020B0503020204020204" charset="-122"/>
              </a:defRPr>
            </a:lvl5pPr>
            <a:lvl6pPr marL="457200" fontAlgn="base">
              <a:spcBef>
                <a:spcPct val="0"/>
              </a:spcBef>
              <a:spcAft>
                <a:spcPct val="0"/>
              </a:spcAft>
              <a:defRPr sz="2400">
                <a:solidFill>
                  <a:schemeClr val="tx2"/>
                </a:solidFill>
                <a:ea typeface="微软雅黑" panose="020B0503020204020204" charset="-122"/>
              </a:defRPr>
            </a:lvl6pPr>
            <a:lvl7pPr marL="914400" fontAlgn="base">
              <a:spcBef>
                <a:spcPct val="0"/>
              </a:spcBef>
              <a:spcAft>
                <a:spcPct val="0"/>
              </a:spcAft>
              <a:defRPr sz="2400">
                <a:solidFill>
                  <a:schemeClr val="tx2"/>
                </a:solidFill>
                <a:ea typeface="微软雅黑" panose="020B0503020204020204" charset="-122"/>
              </a:defRPr>
            </a:lvl7pPr>
            <a:lvl8pPr marL="1371600" fontAlgn="base">
              <a:spcBef>
                <a:spcPct val="0"/>
              </a:spcBef>
              <a:spcAft>
                <a:spcPct val="0"/>
              </a:spcAft>
              <a:defRPr sz="2400">
                <a:solidFill>
                  <a:schemeClr val="tx2"/>
                </a:solidFill>
                <a:ea typeface="微软雅黑" panose="020B0503020204020204" charset="-122"/>
              </a:defRPr>
            </a:lvl8pPr>
            <a:lvl9pPr marL="1828800" fontAlgn="base">
              <a:spcBef>
                <a:spcPct val="0"/>
              </a:spcBef>
              <a:spcAft>
                <a:spcPct val="0"/>
              </a:spcAft>
              <a:defRPr sz="2400">
                <a:solidFill>
                  <a:schemeClr val="tx2"/>
                </a:solidFill>
                <a:ea typeface="微软雅黑" panose="020B0503020204020204" charset="-122"/>
              </a:defRPr>
            </a:lvl9pPr>
          </a:lstStyle>
          <a:p>
            <a:pPr>
              <a:defRPr/>
            </a:pPr>
            <a:r>
              <a:rPr lang="en-US" altLang="zh-CN" dirty="0"/>
              <a:t> </a:t>
            </a:r>
            <a:r>
              <a:rPr lang="zh-CN" altLang="en-US" dirty="0">
                <a:solidFill>
                  <a:srgbClr val="FF0000"/>
                </a:solidFill>
                <a:latin typeface="微软雅黑 Light" panose="020B0502040204020203" charset="-122"/>
                <a:ea typeface="微软雅黑 Light" panose="020B0502040204020203" charset="-122"/>
              </a:rPr>
              <a:t>总体要求：</a:t>
            </a:r>
            <a:r>
              <a:rPr lang="zh-CN" altLang="en-US" sz="2400" dirty="0">
                <a:solidFill>
                  <a:srgbClr val="00B050"/>
                </a:solidFill>
                <a:latin typeface="微软雅黑 Light" panose="020B0502040204020203" charset="-122"/>
                <a:ea typeface="微软雅黑 Light" panose="020B0502040204020203" charset="-122"/>
              </a:rPr>
              <a:t>明确编制范围，找准编制应急处置卡的主线。</a:t>
            </a:r>
          </a:p>
          <a:p>
            <a:pPr>
              <a:defRPr/>
            </a:pPr>
            <a:r>
              <a:rPr lang="zh-CN" altLang="en-US" sz="2000" dirty="0" smtClean="0">
                <a:solidFill>
                  <a:schemeClr val="tx1"/>
                </a:solidFill>
                <a:latin typeface="+mj-ea"/>
                <a:ea typeface="+mj-ea"/>
                <a:sym typeface="+mn-ea"/>
              </a:rPr>
              <a:t>  </a:t>
            </a:r>
          </a:p>
          <a:p>
            <a:pPr>
              <a:lnSpc>
                <a:spcPts val="2800"/>
              </a:lnSpc>
              <a:defRPr/>
            </a:pPr>
            <a:r>
              <a:rPr lang="zh-CN" altLang="en-US" sz="2000" dirty="0" smtClean="0">
                <a:solidFill>
                  <a:schemeClr val="tx1"/>
                </a:solidFill>
                <a:latin typeface="+mj-ea"/>
                <a:ea typeface="+mj-ea"/>
                <a:sym typeface="+mn-ea"/>
              </a:rPr>
              <a:t>    </a:t>
            </a:r>
            <a:r>
              <a:rPr lang="zh-CN" altLang="en-US" sz="2000" dirty="0" smtClean="0">
                <a:solidFill>
                  <a:schemeClr val="tx1"/>
                </a:solidFill>
                <a:latin typeface="方正仿宋_GBK" panose="03000509000000000000" charset="-122"/>
                <a:ea typeface="方正仿宋_GBK" panose="03000509000000000000" charset="-122"/>
                <a:sym typeface="+mn-ea"/>
              </a:rPr>
              <a:t>按照不同岗位、不同人员分别编制各自的应急处置卡或职能职责卡，拒绝一卡多人多责，容易混淆，在紧急情况下，只需记住自己的应急处置工作，减少了在突发情况下的紧张和慌乱。</a:t>
            </a:r>
          </a:p>
          <a:p>
            <a:pPr>
              <a:defRPr/>
            </a:pPr>
            <a:endParaRPr lang="zh-CN" altLang="en-US" sz="2400" dirty="0">
              <a:solidFill>
                <a:srgbClr val="00B050"/>
              </a:solidFill>
              <a:latin typeface="方正仿宋_GBK" panose="03000509000000000000" charset="-122"/>
              <a:ea typeface="方正仿宋_GBK" panose="03000509000000000000"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8089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80899"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396474" y="251274"/>
            <a:ext cx="7913370"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功能组应急处置卡的制作</a:t>
            </a:r>
          </a:p>
        </p:txBody>
      </p:sp>
      <p:sp>
        <p:nvSpPr>
          <p:cNvPr id="80901" name="文本框 4"/>
          <p:cNvSpPr txBox="1">
            <a:spLocks noChangeArrowheads="1"/>
          </p:cNvSpPr>
          <p:nvPr/>
        </p:nvSpPr>
        <p:spPr bwMode="auto">
          <a:xfrm>
            <a:off x="638175" y="1574800"/>
            <a:ext cx="7867650" cy="4527550"/>
          </a:xfrm>
          <a:prstGeom prst="rect">
            <a:avLst/>
          </a:prstGeom>
          <a:noFill/>
          <a:ln w="9525">
            <a:noFill/>
            <a:miter lim="800000"/>
            <a:headEnd/>
            <a:tailEnd/>
          </a:ln>
        </p:spPr>
        <p:txBody>
          <a:bodyPr>
            <a:spAutoFit/>
          </a:bodyPr>
          <a:lstStyle/>
          <a:p>
            <a:pPr>
              <a:lnSpc>
                <a:spcPts val="3463"/>
              </a:lnSpc>
            </a:pPr>
            <a:r>
              <a:rPr lang="zh-CN" altLang="en-US" sz="2400" b="1">
                <a:latin typeface="方正仿宋_GBK"/>
                <a:ea typeface="方正仿宋_GBK"/>
                <a:cs typeface="方正仿宋_GBK"/>
                <a:sym typeface="+mn-ea"/>
              </a:rPr>
              <a:t>根据职能职责编制</a:t>
            </a:r>
            <a:r>
              <a:rPr lang="zh-CN" altLang="en-US" sz="2400" b="1">
                <a:solidFill>
                  <a:srgbClr val="FF0000"/>
                </a:solidFill>
                <a:latin typeface="方正仿宋_GBK"/>
                <a:ea typeface="方正仿宋_GBK"/>
                <a:cs typeface="方正仿宋_GBK"/>
                <a:sym typeface="+mn-ea"/>
              </a:rPr>
              <a:t>指挥部、应急救援小组</a:t>
            </a:r>
            <a:r>
              <a:rPr lang="zh-CN" altLang="en-US" sz="2400" b="1">
                <a:latin typeface="方正仿宋_GBK"/>
                <a:ea typeface="方正仿宋_GBK"/>
                <a:cs typeface="方正仿宋_GBK"/>
                <a:sym typeface="+mn-ea"/>
              </a:rPr>
              <a:t>职能职责卡</a:t>
            </a:r>
          </a:p>
          <a:p>
            <a:pPr>
              <a:lnSpc>
                <a:spcPts val="3463"/>
              </a:lnSpc>
            </a:pPr>
            <a:endParaRPr lang="zh-CN" altLang="en-US" sz="2400" b="1">
              <a:solidFill>
                <a:srgbClr val="FF0000"/>
              </a:solidFill>
              <a:latin typeface="方正仿宋_GBK"/>
              <a:ea typeface="方正仿宋_GBK"/>
              <a:cs typeface="方正仿宋_GBK"/>
              <a:sym typeface="+mn-ea"/>
            </a:endParaRPr>
          </a:p>
          <a:p>
            <a:pPr>
              <a:lnSpc>
                <a:spcPts val="3463"/>
              </a:lnSpc>
            </a:pPr>
            <a:r>
              <a:rPr lang="zh-CN" altLang="en-US" sz="2400" b="1">
                <a:solidFill>
                  <a:srgbClr val="FF0000"/>
                </a:solidFill>
                <a:latin typeface="方正仿宋_GBK"/>
                <a:ea typeface="方正仿宋_GBK"/>
                <a:cs typeface="方正仿宋_GBK"/>
                <a:sym typeface="+mn-ea"/>
              </a:rPr>
              <a:t>注意：</a:t>
            </a:r>
          </a:p>
          <a:p>
            <a:pPr>
              <a:lnSpc>
                <a:spcPts val="3463"/>
              </a:lnSpc>
            </a:pPr>
            <a:r>
              <a:rPr lang="zh-CN" altLang="en-US" sz="2400" b="1">
                <a:latin typeface="方正仿宋_GBK"/>
                <a:ea typeface="方正仿宋_GBK"/>
                <a:cs typeface="方正仿宋_GBK"/>
                <a:sym typeface="+mn-ea"/>
              </a:rPr>
              <a:t>职责职能卡要一一对应应急组织机构及职责。</a:t>
            </a:r>
          </a:p>
          <a:p>
            <a:pPr>
              <a:lnSpc>
                <a:spcPts val="3463"/>
              </a:lnSpc>
            </a:pPr>
            <a:r>
              <a:rPr lang="zh-CN" altLang="en-US" sz="2400" b="1">
                <a:latin typeface="方正仿宋_GBK"/>
                <a:ea typeface="方正仿宋_GBK"/>
                <a:cs typeface="方正仿宋_GBK"/>
                <a:sym typeface="+mn-ea"/>
              </a:rPr>
              <a:t>指挥部成员人手一卡：指挥长、副指挥长、各成员职责。</a:t>
            </a:r>
          </a:p>
          <a:p>
            <a:pPr>
              <a:lnSpc>
                <a:spcPts val="3463"/>
              </a:lnSpc>
            </a:pPr>
            <a:r>
              <a:rPr lang="zh-CN" altLang="en-US" sz="2400" b="1">
                <a:latin typeface="方正仿宋_GBK"/>
                <a:ea typeface="方正仿宋_GBK"/>
                <a:cs typeface="方正仿宋_GBK"/>
                <a:sym typeface="+mn-ea"/>
              </a:rPr>
              <a:t>应急救援小组：组长和副组长卡（各组职责、指挥部和队员联系电话）。</a:t>
            </a:r>
          </a:p>
          <a:p>
            <a:pPr>
              <a:lnSpc>
                <a:spcPts val="3463"/>
              </a:lnSpc>
            </a:pPr>
            <a:r>
              <a:rPr lang="en-US" altLang="zh-CN" sz="2400" b="1">
                <a:solidFill>
                  <a:srgbClr val="FF0000"/>
                </a:solidFill>
                <a:latin typeface="方正仿宋_GBK"/>
                <a:ea typeface="方正仿宋_GBK"/>
                <a:cs typeface="方正仿宋_GBK"/>
                <a:sym typeface="+mn-ea"/>
              </a:rPr>
              <a:t>※</a:t>
            </a:r>
            <a:r>
              <a:rPr lang="zh-CN" altLang="en-US" sz="2400" b="1">
                <a:solidFill>
                  <a:srgbClr val="FF0000"/>
                </a:solidFill>
                <a:latin typeface="方正仿宋_GBK"/>
                <a:ea typeface="方正仿宋_GBK"/>
                <a:cs typeface="方正仿宋_GBK"/>
                <a:sym typeface="+mn-ea"/>
              </a:rPr>
              <a:t>思路要清晰</a:t>
            </a:r>
            <a:r>
              <a:rPr lang="en-US" altLang="zh-CN" sz="2400" b="1">
                <a:solidFill>
                  <a:srgbClr val="00B0F0"/>
                </a:solidFill>
                <a:latin typeface="方正仿宋_GBK"/>
                <a:ea typeface="方正仿宋_GBK"/>
                <a:cs typeface="方正仿宋_GBK"/>
                <a:sym typeface="+mn-ea"/>
              </a:rPr>
              <a:t>---</a:t>
            </a:r>
            <a:r>
              <a:rPr lang="zh-CN" altLang="en-US" sz="2400" b="1">
                <a:latin typeface="方正仿宋_GBK"/>
                <a:ea typeface="方正仿宋_GBK"/>
                <a:cs typeface="方正仿宋_GBK"/>
                <a:sym typeface="+mn-ea"/>
              </a:rPr>
              <a:t>保障组</a:t>
            </a:r>
            <a:r>
              <a:rPr lang="en-US" altLang="zh-CN" sz="2400" b="1">
                <a:latin typeface="方正仿宋_GBK"/>
                <a:ea typeface="方正仿宋_GBK"/>
                <a:cs typeface="方正仿宋_GBK"/>
                <a:sym typeface="+mn-ea"/>
              </a:rPr>
              <a:t>/</a:t>
            </a:r>
            <a:r>
              <a:rPr lang="zh-CN" altLang="en-US" sz="2400" b="1">
                <a:latin typeface="方正仿宋_GBK"/>
                <a:ea typeface="方正仿宋_GBK"/>
                <a:cs typeface="方正仿宋_GBK"/>
                <a:sym typeface="+mn-ea"/>
              </a:rPr>
              <a:t>应急物质必备；综合协调</a:t>
            </a:r>
            <a:r>
              <a:rPr lang="en-US" altLang="zh-CN" sz="2400" b="1">
                <a:latin typeface="方正仿宋_GBK"/>
                <a:ea typeface="方正仿宋_GBK"/>
                <a:cs typeface="方正仿宋_GBK"/>
                <a:sym typeface="+mn-ea"/>
              </a:rPr>
              <a:t>/</a:t>
            </a:r>
            <a:r>
              <a:rPr lang="zh-CN" altLang="en-US" sz="2400" b="1">
                <a:latin typeface="方正仿宋_GBK"/>
                <a:ea typeface="方正仿宋_GBK"/>
                <a:cs typeface="方正仿宋_GBK"/>
                <a:sym typeface="+mn-ea"/>
              </a:rPr>
              <a:t>对外联系方式等。</a:t>
            </a:r>
          </a:p>
          <a:p>
            <a:pPr>
              <a:lnSpc>
                <a:spcPts val="3463"/>
              </a:lnSpc>
            </a:pPr>
            <a:r>
              <a:rPr lang="zh-CN" altLang="en-US" sz="2400" b="1">
                <a:latin typeface="方正仿宋_GBK"/>
                <a:ea typeface="方正仿宋_GBK"/>
                <a:cs typeface="方正仿宋_GBK"/>
                <a:sym typeface="+mn-ea"/>
              </a:rPr>
              <a:t>现场对讲机最适用：各组长人手一个。</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8192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81923"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396474" y="251274"/>
            <a:ext cx="7913370"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功能组应急处置卡的制作</a:t>
            </a:r>
          </a:p>
        </p:txBody>
      </p:sp>
      <p:pic>
        <p:nvPicPr>
          <p:cNvPr id="81925" name="Picture 1" descr="C:\Users\Administrator\AppData\Roaming\Tencent\Users\183011306\QQ\WinTemp\RichOle\P`QI8ZNCR]`TDEI)2PRWB4E.png"/>
          <p:cNvPicPr>
            <a:picLocks noGrp="1" noChangeAspect="1"/>
          </p:cNvPicPr>
          <p:nvPr>
            <p:ph idx="1"/>
          </p:nvPr>
        </p:nvPicPr>
        <p:blipFill>
          <a:blip r:embed="rId4"/>
          <a:srcRect/>
          <a:stretch>
            <a:fillRect/>
          </a:stretch>
        </p:blipFill>
        <p:spPr>
          <a:xfrm>
            <a:off x="981075" y="1690688"/>
            <a:ext cx="7181850" cy="4614862"/>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8294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82947"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396474" y="251274"/>
            <a:ext cx="7913370"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功能组应急处置卡的制作</a:t>
            </a:r>
          </a:p>
        </p:txBody>
      </p:sp>
      <p:pic>
        <p:nvPicPr>
          <p:cNvPr id="82949" name="Picture 3" descr="C:\Users\Administrator\AppData\Roaming\Tencent\Users\183011306\QQ\WinTemp\RichOle\BA@]1}((W6)WR~G@CH)CQ03.png"/>
          <p:cNvPicPr>
            <a:picLocks noChangeAspect="1"/>
          </p:cNvPicPr>
          <p:nvPr/>
        </p:nvPicPr>
        <p:blipFill>
          <a:blip r:embed="rId4"/>
          <a:srcRect/>
          <a:stretch>
            <a:fillRect/>
          </a:stretch>
        </p:blipFill>
        <p:spPr bwMode="auto">
          <a:xfrm>
            <a:off x="708025" y="1368425"/>
            <a:ext cx="7737475" cy="524827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8397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83971"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396474" y="251274"/>
            <a:ext cx="7913370"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功能组应急处置卡的制作</a:t>
            </a:r>
          </a:p>
        </p:txBody>
      </p:sp>
      <p:pic>
        <p:nvPicPr>
          <p:cNvPr id="83973" name="Picture 3" descr="C:\Users\Administrator\AppData\Roaming\Tencent\Users\183011306\QQ\WinTemp\RichOle\{{1RC45@GT$ZAGGMYJ%$V1K.png"/>
          <p:cNvPicPr>
            <a:picLocks noChangeAspect="1"/>
          </p:cNvPicPr>
          <p:nvPr/>
        </p:nvPicPr>
        <p:blipFill>
          <a:blip r:embed="rId4"/>
          <a:srcRect/>
          <a:stretch>
            <a:fillRect/>
          </a:stretch>
        </p:blipFill>
        <p:spPr bwMode="auto">
          <a:xfrm>
            <a:off x="4065588" y="1568450"/>
            <a:ext cx="4845050" cy="2820988"/>
          </a:xfrm>
          <a:prstGeom prst="rect">
            <a:avLst/>
          </a:prstGeom>
          <a:noFill/>
          <a:ln w="9525">
            <a:noFill/>
            <a:miter lim="800000"/>
            <a:headEnd/>
            <a:tailEnd/>
          </a:ln>
        </p:spPr>
      </p:pic>
      <p:pic>
        <p:nvPicPr>
          <p:cNvPr id="83974" name="Picture 4" descr="C:\Users\Administrator\AppData\Roaming\Tencent\Users\183011306\QQ\WinTemp\RichOle\9KE0E9OGA3VREB@`O`P4}GF.png"/>
          <p:cNvPicPr>
            <a:picLocks noChangeAspect="1"/>
          </p:cNvPicPr>
          <p:nvPr/>
        </p:nvPicPr>
        <p:blipFill>
          <a:blip r:embed="rId5"/>
          <a:srcRect/>
          <a:stretch>
            <a:fillRect/>
          </a:stretch>
        </p:blipFill>
        <p:spPr bwMode="auto">
          <a:xfrm>
            <a:off x="522288" y="1568450"/>
            <a:ext cx="3454400" cy="2820988"/>
          </a:xfrm>
          <a:prstGeom prst="rect">
            <a:avLst/>
          </a:prstGeom>
          <a:noFill/>
          <a:ln w="9525">
            <a:noFill/>
            <a:miter lim="800000"/>
            <a:headEnd/>
            <a:tailEnd/>
          </a:ln>
        </p:spPr>
      </p:pic>
      <p:sp>
        <p:nvSpPr>
          <p:cNvPr id="83975" name="文本框 6"/>
          <p:cNvSpPr txBox="1">
            <a:spLocks noChangeArrowheads="1"/>
          </p:cNvSpPr>
          <p:nvPr/>
        </p:nvSpPr>
        <p:spPr bwMode="auto">
          <a:xfrm>
            <a:off x="523875" y="4635500"/>
            <a:ext cx="8386763" cy="1628775"/>
          </a:xfrm>
          <a:prstGeom prst="rect">
            <a:avLst/>
          </a:prstGeom>
          <a:noFill/>
          <a:ln w="9525">
            <a:noFill/>
            <a:miter lim="800000"/>
            <a:headEnd/>
            <a:tailEnd/>
          </a:ln>
        </p:spPr>
        <p:txBody>
          <a:bodyPr>
            <a:spAutoFit/>
          </a:bodyPr>
          <a:lstStyle/>
          <a:p>
            <a:pPr>
              <a:lnSpc>
                <a:spcPts val="3000"/>
              </a:lnSpc>
            </a:pPr>
            <a:r>
              <a:rPr lang="en-US" altLang="zh-CN" sz="2000">
                <a:latin typeface="华文中宋"/>
                <a:ea typeface="华文中宋"/>
                <a:cs typeface="华文中宋"/>
                <a:sym typeface="+mn-ea"/>
              </a:rPr>
              <a:t>   </a:t>
            </a:r>
            <a:r>
              <a:rPr lang="en-US" altLang="zh-CN" sz="2000" b="1">
                <a:latin typeface="方正仿宋_GBK"/>
                <a:ea typeface="方正仿宋_GBK"/>
                <a:cs typeface="方正仿宋_GBK"/>
                <a:sym typeface="+mn-ea"/>
              </a:rPr>
              <a:t> </a:t>
            </a:r>
            <a:r>
              <a:rPr lang="zh-CN" altLang="en-US" sz="2000" b="1">
                <a:latin typeface="方正仿宋_GBK"/>
                <a:ea typeface="方正仿宋_GBK"/>
                <a:cs typeface="方正仿宋_GBK"/>
                <a:sym typeface="+mn-ea"/>
              </a:rPr>
              <a:t>关于救援物质和医疗救护等联系，需要研究各各应急救援小组之间是直接联系还是由指挥部统一指挥调度。</a:t>
            </a:r>
            <a:endParaRPr lang="en-US" altLang="zh-CN" sz="2000" b="1">
              <a:latin typeface="方正仿宋_GBK"/>
              <a:ea typeface="方正仿宋_GBK"/>
              <a:cs typeface="方正仿宋_GBK"/>
            </a:endParaRPr>
          </a:p>
          <a:p>
            <a:pPr>
              <a:lnSpc>
                <a:spcPts val="3000"/>
              </a:lnSpc>
            </a:pPr>
            <a:r>
              <a:rPr lang="zh-CN" altLang="en-US" sz="2000" b="1">
                <a:latin typeface="方正仿宋_GBK"/>
                <a:ea typeface="方正仿宋_GBK"/>
                <a:cs typeface="方正仿宋_GBK"/>
                <a:sym typeface="+mn-ea"/>
              </a:rPr>
              <a:t>       医疗救护组将受伤人员救出后，是直接运走还是指挥部安排医护人员到位运走？</a:t>
            </a:r>
            <a:r>
              <a:rPr lang="zh-CN" altLang="en-US" sz="2000" b="1">
                <a:solidFill>
                  <a:srgbClr val="FF0000"/>
                </a:solidFill>
                <a:latin typeface="方正仿宋_GBK"/>
                <a:ea typeface="方正仿宋_GBK"/>
                <a:cs typeface="方正仿宋_GBK"/>
                <a:sym typeface="+mn-ea"/>
              </a:rPr>
              <a:t>（各企业要明确，才能体现好用适用和管用）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1"/>
          <p:cNvPicPr>
            <a:picLocks noChangeAspect="1"/>
          </p:cNvPicPr>
          <p:nvPr/>
        </p:nvPicPr>
        <p:blipFill>
          <a:blip r:embed="rId2"/>
          <a:srcRect/>
          <a:stretch>
            <a:fillRect/>
          </a:stretch>
        </p:blipFill>
        <p:spPr bwMode="auto">
          <a:xfrm>
            <a:off x="39688" y="6350"/>
            <a:ext cx="9075737" cy="68072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8499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84995"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重点岗位处置卡的制作</a:t>
            </a:r>
          </a:p>
        </p:txBody>
      </p:sp>
      <p:sp>
        <p:nvSpPr>
          <p:cNvPr id="84997" name="文本框 1"/>
          <p:cNvSpPr txBox="1">
            <a:spLocks noChangeArrowheads="1"/>
          </p:cNvSpPr>
          <p:nvPr/>
        </p:nvSpPr>
        <p:spPr bwMode="auto">
          <a:xfrm>
            <a:off x="593725" y="1296988"/>
            <a:ext cx="8107363" cy="1168400"/>
          </a:xfrm>
          <a:prstGeom prst="rect">
            <a:avLst/>
          </a:prstGeom>
          <a:noFill/>
          <a:ln w="9525">
            <a:noFill/>
            <a:miter lim="800000"/>
            <a:headEnd/>
            <a:tailEnd/>
          </a:ln>
        </p:spPr>
        <p:txBody>
          <a:bodyPr>
            <a:spAutoFit/>
          </a:bodyPr>
          <a:lstStyle/>
          <a:p>
            <a:pPr>
              <a:lnSpc>
                <a:spcPts val="2800"/>
              </a:lnSpc>
            </a:pPr>
            <a:r>
              <a:rPr lang="zh-CN" altLang="en-US" sz="2400" b="1">
                <a:solidFill>
                  <a:srgbClr val="FF0000"/>
                </a:solidFill>
                <a:latin typeface="方正仿宋_GBK"/>
                <a:ea typeface="方正仿宋_GBK"/>
                <a:cs typeface="方正仿宋_GBK"/>
                <a:sym typeface="+mn-ea"/>
              </a:rPr>
              <a:t>重点岗位应急处置卡</a:t>
            </a:r>
            <a:r>
              <a:rPr lang="zh-CN" altLang="en-US" sz="2400" b="1">
                <a:solidFill>
                  <a:srgbClr val="0000FF"/>
                </a:solidFill>
                <a:latin typeface="方正仿宋_GBK"/>
                <a:ea typeface="方正仿宋_GBK"/>
                <a:cs typeface="方正仿宋_GBK"/>
                <a:sym typeface="+mn-ea"/>
              </a:rPr>
              <a:t>（分现场处置卡和岗位员工卡）</a:t>
            </a:r>
          </a:p>
          <a:p>
            <a:pPr>
              <a:lnSpc>
                <a:spcPts val="2800"/>
              </a:lnSpc>
            </a:pPr>
            <a:r>
              <a:rPr lang="zh-CN" altLang="en-US" sz="2000" b="1">
                <a:solidFill>
                  <a:srgbClr val="0000FF"/>
                </a:solidFill>
                <a:latin typeface="方正仿宋_GBK"/>
                <a:ea typeface="方正仿宋_GBK"/>
                <a:cs typeface="方正仿宋_GBK"/>
                <a:sym typeface="+mn-ea"/>
              </a:rPr>
              <a:t>       </a:t>
            </a:r>
            <a:r>
              <a:rPr lang="zh-CN" altLang="en-US" sz="2000" b="1">
                <a:latin typeface="方正仿宋_GBK"/>
                <a:ea typeface="方正仿宋_GBK"/>
                <a:cs typeface="方正仿宋_GBK"/>
                <a:sym typeface="+mn-ea"/>
              </a:rPr>
              <a:t>现场处置卡是根据现场处置方法提炼而来（涉及整个响应过程和多个人员，体现先后顺序和配合过程，</a:t>
            </a:r>
            <a:r>
              <a:rPr lang="zh-CN" altLang="en-US" sz="2000" b="1">
                <a:solidFill>
                  <a:srgbClr val="0000FF"/>
                </a:solidFill>
                <a:latin typeface="方正仿宋_GBK"/>
                <a:ea typeface="方正仿宋_GBK"/>
                <a:cs typeface="方正仿宋_GBK"/>
                <a:sym typeface="+mn-ea"/>
              </a:rPr>
              <a:t>可以挂墙大家熟悉）。</a:t>
            </a:r>
            <a:r>
              <a:rPr lang="zh-CN" altLang="en-US" sz="2000">
                <a:solidFill>
                  <a:srgbClr val="0070C0"/>
                </a:solidFill>
                <a:latin typeface="方正仿宋_GBK"/>
                <a:ea typeface="方正仿宋_GBK"/>
                <a:cs typeface="方正仿宋_GBK"/>
                <a:sym typeface="+mn-ea"/>
              </a:rPr>
              <a:t>    </a:t>
            </a:r>
            <a:endParaRPr lang="zh-CN" altLang="en-US" sz="2000">
              <a:latin typeface="方正仿宋_GBK"/>
              <a:ea typeface="方正仿宋_GBK"/>
              <a:cs typeface="方正仿宋_GBK"/>
            </a:endParaRPr>
          </a:p>
        </p:txBody>
      </p:sp>
      <p:pic>
        <p:nvPicPr>
          <p:cNvPr id="84998" name="Picture 15" descr="C:\Users\Administrator\AppData\Roaming\Tencent\Users\183011306\QQ\WinTemp\RichOle\HZ%]D$6P25C09{04A%J[KL3.png"/>
          <p:cNvPicPr>
            <a:picLocks noChangeAspect="1"/>
          </p:cNvPicPr>
          <p:nvPr/>
        </p:nvPicPr>
        <p:blipFill>
          <a:blip r:embed="rId4"/>
          <a:srcRect/>
          <a:stretch>
            <a:fillRect/>
          </a:stretch>
        </p:blipFill>
        <p:spPr bwMode="auto">
          <a:xfrm>
            <a:off x="593725" y="2513013"/>
            <a:ext cx="4135438" cy="4165600"/>
          </a:xfrm>
          <a:prstGeom prst="rect">
            <a:avLst/>
          </a:prstGeom>
          <a:noFill/>
          <a:ln w="9525">
            <a:noFill/>
            <a:miter lim="800000"/>
            <a:headEnd/>
            <a:tailEnd/>
          </a:ln>
        </p:spPr>
      </p:pic>
      <p:pic>
        <p:nvPicPr>
          <p:cNvPr id="84999" name="Picture 14" descr="C:\Users\Administrator\AppData\Roaming\Tencent\Users\183011306\QQ\WinTemp\RichOle\QM}`RZ)BI@V([XT2$6(JZ%U.png"/>
          <p:cNvPicPr>
            <a:picLocks noChangeAspect="1"/>
          </p:cNvPicPr>
          <p:nvPr/>
        </p:nvPicPr>
        <p:blipFill>
          <a:blip r:embed="rId5"/>
          <a:srcRect/>
          <a:stretch>
            <a:fillRect/>
          </a:stretch>
        </p:blipFill>
        <p:spPr bwMode="auto">
          <a:xfrm>
            <a:off x="5938838" y="2941638"/>
            <a:ext cx="2762250" cy="3603625"/>
          </a:xfrm>
          <a:prstGeom prst="rect">
            <a:avLst/>
          </a:prstGeom>
          <a:noFill/>
          <a:ln w="9525">
            <a:noFill/>
            <a:miter lim="800000"/>
            <a:headEnd/>
            <a:tailEnd/>
          </a:ln>
        </p:spPr>
      </p:pic>
      <p:sp>
        <p:nvSpPr>
          <p:cNvPr id="19" name="右箭头 18"/>
          <p:cNvSpPr/>
          <p:nvPr/>
        </p:nvSpPr>
        <p:spPr>
          <a:xfrm>
            <a:off x="4784725" y="4487863"/>
            <a:ext cx="1225550" cy="3571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8601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86019"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重点岗位处置卡的制作</a:t>
            </a:r>
          </a:p>
        </p:txBody>
      </p:sp>
      <p:sp>
        <p:nvSpPr>
          <p:cNvPr id="86021" name="文本框 10"/>
          <p:cNvSpPr txBox="1">
            <a:spLocks noChangeArrowheads="1"/>
          </p:cNvSpPr>
          <p:nvPr/>
        </p:nvSpPr>
        <p:spPr bwMode="auto">
          <a:xfrm>
            <a:off x="1822450" y="2162175"/>
            <a:ext cx="708025" cy="3108325"/>
          </a:xfrm>
          <a:prstGeom prst="rect">
            <a:avLst/>
          </a:prstGeom>
          <a:noFill/>
          <a:ln w="9525">
            <a:noFill/>
            <a:miter lim="800000"/>
            <a:headEnd/>
            <a:tailEnd/>
          </a:ln>
        </p:spPr>
        <p:txBody>
          <a:bodyPr>
            <a:spAutoFit/>
          </a:bodyPr>
          <a:lstStyle/>
          <a:p>
            <a:r>
              <a:rPr lang="zh-CN" altLang="en-US" sz="2800" b="1">
                <a:solidFill>
                  <a:srgbClr val="FF0000"/>
                </a:solidFill>
                <a:latin typeface="方正小标宋_GBK"/>
                <a:ea typeface="方正小标宋_GBK"/>
                <a:cs typeface="方正小标宋_GBK"/>
              </a:rPr>
              <a:t>潼</a:t>
            </a:r>
          </a:p>
          <a:p>
            <a:r>
              <a:rPr lang="zh-CN" altLang="en-US" sz="2800" b="1">
                <a:solidFill>
                  <a:srgbClr val="FF0000"/>
                </a:solidFill>
                <a:latin typeface="方正小标宋_GBK"/>
                <a:ea typeface="方正小标宋_GBK"/>
                <a:cs typeface="方正小标宋_GBK"/>
              </a:rPr>
              <a:t>南</a:t>
            </a:r>
          </a:p>
          <a:p>
            <a:r>
              <a:rPr lang="zh-CN" altLang="en-US" sz="2800" b="1">
                <a:solidFill>
                  <a:srgbClr val="FF0000"/>
                </a:solidFill>
                <a:latin typeface="方正小标宋_GBK"/>
                <a:ea typeface="方正小标宋_GBK"/>
                <a:cs typeface="方正小标宋_GBK"/>
              </a:rPr>
              <a:t>现</a:t>
            </a:r>
          </a:p>
          <a:p>
            <a:r>
              <a:rPr lang="zh-CN" altLang="en-US" sz="2800" b="1">
                <a:solidFill>
                  <a:srgbClr val="FF0000"/>
                </a:solidFill>
                <a:latin typeface="方正小标宋_GBK"/>
                <a:ea typeface="方正小标宋_GBK"/>
                <a:cs typeface="方正小标宋_GBK"/>
              </a:rPr>
              <a:t>场</a:t>
            </a:r>
          </a:p>
          <a:p>
            <a:r>
              <a:rPr lang="zh-CN" altLang="en-US" sz="2800" b="1">
                <a:solidFill>
                  <a:srgbClr val="FF0000"/>
                </a:solidFill>
                <a:latin typeface="方正小标宋_GBK"/>
                <a:ea typeface="方正小标宋_GBK"/>
                <a:cs typeface="方正小标宋_GBK"/>
              </a:rPr>
              <a:t>会</a:t>
            </a:r>
          </a:p>
          <a:p>
            <a:r>
              <a:rPr lang="zh-CN" altLang="en-US" sz="2800" b="1">
                <a:solidFill>
                  <a:srgbClr val="FF0000"/>
                </a:solidFill>
                <a:latin typeface="方正小标宋_GBK"/>
                <a:ea typeface="方正小标宋_GBK"/>
                <a:cs typeface="方正小标宋_GBK"/>
              </a:rPr>
              <a:t>制</a:t>
            </a:r>
          </a:p>
          <a:p>
            <a:r>
              <a:rPr lang="zh-CN" altLang="en-US" sz="2800" b="1">
                <a:solidFill>
                  <a:srgbClr val="FF0000"/>
                </a:solidFill>
                <a:latin typeface="方正小标宋_GBK"/>
                <a:ea typeface="方正小标宋_GBK"/>
                <a:cs typeface="方正小标宋_GBK"/>
              </a:rPr>
              <a:t>作</a:t>
            </a:r>
          </a:p>
        </p:txBody>
      </p:sp>
      <p:pic>
        <p:nvPicPr>
          <p:cNvPr id="86022" name="图片 11"/>
          <p:cNvPicPr>
            <a:picLocks noChangeAspect="1"/>
          </p:cNvPicPr>
          <p:nvPr/>
        </p:nvPicPr>
        <p:blipFill>
          <a:blip r:embed="rId4"/>
          <a:srcRect/>
          <a:stretch>
            <a:fillRect/>
          </a:stretch>
        </p:blipFill>
        <p:spPr bwMode="auto">
          <a:xfrm>
            <a:off x="3146425" y="1222375"/>
            <a:ext cx="4086225" cy="54483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87042"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87043"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重点岗位处置卡的制作</a:t>
            </a:r>
          </a:p>
        </p:txBody>
      </p:sp>
      <p:sp>
        <p:nvSpPr>
          <p:cNvPr id="87045" name="文本框 1"/>
          <p:cNvSpPr txBox="1">
            <a:spLocks noChangeArrowheads="1"/>
          </p:cNvSpPr>
          <p:nvPr/>
        </p:nvSpPr>
        <p:spPr bwMode="auto">
          <a:xfrm>
            <a:off x="593725" y="1368425"/>
            <a:ext cx="8107363" cy="5016500"/>
          </a:xfrm>
          <a:prstGeom prst="rect">
            <a:avLst/>
          </a:prstGeom>
          <a:noFill/>
          <a:ln w="9525">
            <a:noFill/>
            <a:miter lim="800000"/>
            <a:headEnd/>
            <a:tailEnd/>
          </a:ln>
        </p:spPr>
        <p:txBody>
          <a:bodyPr>
            <a:spAutoFit/>
          </a:bodyPr>
          <a:lstStyle/>
          <a:p>
            <a:pPr>
              <a:lnSpc>
                <a:spcPts val="3200"/>
              </a:lnSpc>
            </a:pPr>
            <a:r>
              <a:rPr lang="zh-CN" altLang="en-US" sz="2400" b="1">
                <a:solidFill>
                  <a:srgbClr val="FF0000"/>
                </a:solidFill>
                <a:latin typeface="华文中宋"/>
                <a:ea typeface="华文中宋"/>
                <a:cs typeface="华文中宋"/>
                <a:sym typeface="+mn-ea"/>
              </a:rPr>
              <a:t>重点岗位应急处置卡（员工卡）</a:t>
            </a:r>
          </a:p>
          <a:p>
            <a:pPr>
              <a:lnSpc>
                <a:spcPts val="3200"/>
              </a:lnSpc>
            </a:pPr>
            <a:endParaRPr lang="en-US" altLang="zh-CN" sz="2400" b="1">
              <a:solidFill>
                <a:srgbClr val="FF0000"/>
              </a:solidFill>
              <a:latin typeface="华文中宋"/>
              <a:ea typeface="华文中宋"/>
              <a:cs typeface="华文中宋"/>
            </a:endParaRPr>
          </a:p>
          <a:p>
            <a:pPr>
              <a:lnSpc>
                <a:spcPts val="3200"/>
              </a:lnSpc>
            </a:pPr>
            <a:r>
              <a:rPr lang="zh-CN" altLang="en-US" sz="2000">
                <a:solidFill>
                  <a:srgbClr val="0070C0"/>
                </a:solidFill>
                <a:latin typeface="华文中宋"/>
                <a:ea typeface="华文中宋"/>
                <a:cs typeface="华文中宋"/>
                <a:sym typeface="+mn-ea"/>
              </a:rPr>
              <a:t>   </a:t>
            </a:r>
            <a:r>
              <a:rPr lang="zh-CN" altLang="en-US" sz="2000">
                <a:solidFill>
                  <a:srgbClr val="FF0000"/>
                </a:solidFill>
                <a:latin typeface="华文中宋"/>
                <a:ea typeface="华文中宋"/>
                <a:cs typeface="华文中宋"/>
                <a:sym typeface="+mn-ea"/>
              </a:rPr>
              <a:t> </a:t>
            </a:r>
            <a:r>
              <a:rPr lang="zh-CN" altLang="en-US" sz="2000" b="1">
                <a:solidFill>
                  <a:srgbClr val="FF0000"/>
                </a:solidFill>
                <a:latin typeface="方正仿宋_GBK"/>
                <a:ea typeface="方正仿宋_GBK"/>
                <a:cs typeface="方正仿宋_GBK"/>
                <a:sym typeface="+mn-ea"/>
              </a:rPr>
              <a:t>比如：</a:t>
            </a:r>
            <a:r>
              <a:rPr lang="zh-CN" altLang="en-US" sz="2000" b="1">
                <a:solidFill>
                  <a:srgbClr val="0070C0"/>
                </a:solidFill>
                <a:latin typeface="方正仿宋_GBK"/>
                <a:ea typeface="方正仿宋_GBK"/>
                <a:cs typeface="方正仿宋_GBK"/>
                <a:sym typeface="+mn-ea"/>
              </a:rPr>
              <a:t>生产装置班长卡、现场岗位人员卡</a:t>
            </a:r>
            <a:endParaRPr lang="en-US" altLang="zh-CN" sz="2000" b="1">
              <a:solidFill>
                <a:srgbClr val="0070C0"/>
              </a:solidFill>
              <a:latin typeface="方正仿宋_GBK"/>
              <a:ea typeface="方正仿宋_GBK"/>
              <a:cs typeface="方正仿宋_GBK"/>
            </a:endParaRPr>
          </a:p>
          <a:p>
            <a:pPr>
              <a:lnSpc>
                <a:spcPts val="3200"/>
              </a:lnSpc>
            </a:pPr>
            <a:r>
              <a:rPr lang="en-US" altLang="zh-CN" sz="2000" b="1">
                <a:solidFill>
                  <a:srgbClr val="0070C0"/>
                </a:solidFill>
                <a:latin typeface="方正仿宋_GBK"/>
                <a:ea typeface="方正仿宋_GBK"/>
                <a:cs typeface="方正仿宋_GBK"/>
                <a:sym typeface="+mn-ea"/>
              </a:rPr>
              <a:t>                    </a:t>
            </a:r>
            <a:r>
              <a:rPr lang="zh-CN" altLang="en-US" sz="2000" b="1">
                <a:solidFill>
                  <a:srgbClr val="0070C0"/>
                </a:solidFill>
                <a:latin typeface="方正仿宋_GBK"/>
                <a:ea typeface="方正仿宋_GBK"/>
                <a:cs typeface="方正仿宋_GBK"/>
                <a:sym typeface="+mn-ea"/>
              </a:rPr>
              <a:t>中控外操卡、内操卡</a:t>
            </a:r>
            <a:endParaRPr lang="en-US" altLang="zh-CN" sz="2000" b="1">
              <a:solidFill>
                <a:srgbClr val="0070C0"/>
              </a:solidFill>
              <a:latin typeface="方正仿宋_GBK"/>
              <a:ea typeface="方正仿宋_GBK"/>
              <a:cs typeface="方正仿宋_GBK"/>
            </a:endParaRPr>
          </a:p>
          <a:p>
            <a:pPr>
              <a:lnSpc>
                <a:spcPts val="3200"/>
              </a:lnSpc>
            </a:pPr>
            <a:r>
              <a:rPr lang="en-US" altLang="zh-CN" sz="2000" b="1">
                <a:solidFill>
                  <a:srgbClr val="0070C0"/>
                </a:solidFill>
                <a:latin typeface="方正仿宋_GBK"/>
                <a:ea typeface="方正仿宋_GBK"/>
                <a:cs typeface="方正仿宋_GBK"/>
                <a:sym typeface="+mn-ea"/>
              </a:rPr>
              <a:t>                    </a:t>
            </a:r>
            <a:r>
              <a:rPr lang="zh-CN" altLang="en-US" sz="2000" b="1">
                <a:solidFill>
                  <a:srgbClr val="0070C0"/>
                </a:solidFill>
                <a:latin typeface="方正仿宋_GBK"/>
                <a:ea typeface="方正仿宋_GBK"/>
                <a:cs typeface="方正仿宋_GBK"/>
                <a:sym typeface="+mn-ea"/>
              </a:rPr>
              <a:t>库管卡（库房、罐区）</a:t>
            </a:r>
            <a:endParaRPr lang="en-US" altLang="zh-CN" sz="2000" b="1">
              <a:solidFill>
                <a:srgbClr val="0070C0"/>
              </a:solidFill>
              <a:latin typeface="方正仿宋_GBK"/>
              <a:ea typeface="方正仿宋_GBK"/>
              <a:cs typeface="方正仿宋_GBK"/>
            </a:endParaRPr>
          </a:p>
          <a:p>
            <a:pPr>
              <a:lnSpc>
                <a:spcPts val="3200"/>
              </a:lnSpc>
            </a:pPr>
            <a:r>
              <a:rPr lang="en-US" altLang="zh-CN" sz="2000" b="1">
                <a:solidFill>
                  <a:srgbClr val="0070C0"/>
                </a:solidFill>
                <a:latin typeface="方正仿宋_GBK"/>
                <a:ea typeface="方正仿宋_GBK"/>
                <a:cs typeface="方正仿宋_GBK"/>
                <a:sym typeface="+mn-ea"/>
              </a:rPr>
              <a:t>                    </a:t>
            </a:r>
            <a:r>
              <a:rPr lang="zh-CN" altLang="en-US" sz="2000" b="1">
                <a:solidFill>
                  <a:srgbClr val="0070C0"/>
                </a:solidFill>
                <a:latin typeface="方正仿宋_GBK"/>
                <a:ea typeface="方正仿宋_GBK"/>
                <a:cs typeface="方正仿宋_GBK"/>
                <a:sym typeface="+mn-ea"/>
              </a:rPr>
              <a:t>公辅设施岗位（水、电、气、汽）</a:t>
            </a:r>
            <a:endParaRPr lang="en-US" altLang="zh-CN" sz="2000" b="1">
              <a:solidFill>
                <a:srgbClr val="0070C0"/>
              </a:solidFill>
              <a:latin typeface="方正仿宋_GBK"/>
              <a:ea typeface="方正仿宋_GBK"/>
              <a:cs typeface="方正仿宋_GBK"/>
            </a:endParaRPr>
          </a:p>
          <a:p>
            <a:pPr>
              <a:lnSpc>
                <a:spcPts val="3200"/>
              </a:lnSpc>
            </a:pPr>
            <a:r>
              <a:rPr lang="zh-CN" altLang="en-US" sz="2000" b="1">
                <a:latin typeface="方正仿宋_GBK"/>
                <a:ea typeface="方正仿宋_GBK"/>
                <a:cs typeface="方正仿宋_GBK"/>
                <a:sym typeface="+mn-ea"/>
              </a:rPr>
              <a:t>        针对本岗位可能发生的事故类型，构建事故情景，针对每种事故情景编制处置程序（措施）。</a:t>
            </a:r>
            <a:endParaRPr lang="en-US" altLang="zh-CN" sz="2000" b="1">
              <a:latin typeface="方正仿宋_GBK"/>
              <a:ea typeface="方正仿宋_GBK"/>
              <a:cs typeface="方正仿宋_GBK"/>
            </a:endParaRPr>
          </a:p>
          <a:p>
            <a:pPr>
              <a:lnSpc>
                <a:spcPts val="3200"/>
              </a:lnSpc>
            </a:pPr>
            <a:r>
              <a:rPr lang="zh-CN" altLang="en-US" sz="2000" b="1">
                <a:solidFill>
                  <a:srgbClr val="0070C0"/>
                </a:solidFill>
                <a:latin typeface="方正仿宋_GBK"/>
                <a:ea typeface="方正仿宋_GBK"/>
                <a:cs typeface="方正仿宋_GBK"/>
                <a:sym typeface="+mn-ea"/>
              </a:rPr>
              <a:t>       </a:t>
            </a:r>
            <a:r>
              <a:rPr lang="zh-CN" altLang="en-US" sz="2000" b="1">
                <a:solidFill>
                  <a:srgbClr val="FF0000"/>
                </a:solidFill>
                <a:latin typeface="方正仿宋_GBK"/>
                <a:ea typeface="方正仿宋_GBK"/>
                <a:cs typeface="方正仿宋_GBK"/>
                <a:sym typeface="+mn-ea"/>
              </a:rPr>
              <a:t> 要求：</a:t>
            </a:r>
            <a:r>
              <a:rPr lang="zh-CN" altLang="en-US" sz="2000" b="1">
                <a:latin typeface="方正仿宋_GBK"/>
                <a:ea typeface="方正仿宋_GBK"/>
                <a:cs typeface="方正仿宋_GBK"/>
                <a:sym typeface="+mn-ea"/>
              </a:rPr>
              <a:t>简单、快速处置少量泄漏、突发燃烧事件。首先通过工艺控制（关闭相关阀门、断电、停车等），再尽可能采取措施堵漏、灭火等措施。</a:t>
            </a:r>
            <a:endParaRPr lang="en-US" altLang="zh-CN" sz="2000" b="1">
              <a:latin typeface="方正仿宋_GBK"/>
              <a:ea typeface="方正仿宋_GBK"/>
              <a:cs typeface="方正仿宋_GBK"/>
            </a:endParaRPr>
          </a:p>
          <a:p>
            <a:pPr>
              <a:lnSpc>
                <a:spcPts val="3200"/>
              </a:lnSpc>
            </a:pPr>
            <a:r>
              <a:rPr lang="zh-CN" altLang="en-US" sz="2000" b="1">
                <a:latin typeface="方正仿宋_GBK"/>
                <a:ea typeface="方正仿宋_GBK"/>
                <a:cs typeface="方正仿宋_GBK"/>
                <a:sym typeface="+mn-ea"/>
              </a:rPr>
              <a:t>        大量泄漏、并引发火灾，迅速撤离并报告。</a:t>
            </a:r>
            <a:endParaRPr lang="zh-CN" altLang="en-US" sz="2000" b="1">
              <a:latin typeface="方正仿宋_GBK"/>
              <a:ea typeface="方正仿宋_GBK"/>
              <a:cs typeface="方正仿宋_GBK"/>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8806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88067"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重点岗位处置卡的制作</a:t>
            </a:r>
          </a:p>
        </p:txBody>
      </p:sp>
      <p:sp>
        <p:nvSpPr>
          <p:cNvPr id="88069" name="内容占位符 2"/>
          <p:cNvSpPr>
            <a:spLocks noGrp="1"/>
          </p:cNvSpPr>
          <p:nvPr>
            <p:ph idx="1"/>
          </p:nvPr>
        </p:nvSpPr>
        <p:spPr>
          <a:xfrm>
            <a:off x="461963" y="1751013"/>
            <a:ext cx="8229600" cy="3570287"/>
          </a:xfrm>
        </p:spPr>
        <p:txBody>
          <a:bodyPr/>
          <a:lstStyle/>
          <a:p>
            <a:r>
              <a:rPr lang="zh-CN" altLang="en-US" b="1" smtClean="0">
                <a:solidFill>
                  <a:srgbClr val="FF0000"/>
                </a:solidFill>
                <a:latin typeface="方正仿宋_GBK"/>
                <a:ea typeface="方正仿宋_GBK"/>
                <a:cs typeface="方正仿宋_GBK"/>
              </a:rPr>
              <a:t>班长卡</a:t>
            </a:r>
          </a:p>
          <a:p>
            <a:endParaRPr lang="en-US" altLang="zh-CN" b="1" smtClean="0">
              <a:solidFill>
                <a:srgbClr val="FF0000"/>
              </a:solidFill>
              <a:latin typeface="方正仿宋_GBK"/>
              <a:ea typeface="方正仿宋_GBK"/>
              <a:cs typeface="方正仿宋_GBK"/>
            </a:endParaRPr>
          </a:p>
          <a:p>
            <a:r>
              <a:rPr lang="zh-CN" altLang="en-US" sz="2400" b="1" smtClean="0">
                <a:latin typeface="方正仿宋_GBK"/>
                <a:ea typeface="方正仿宋_GBK"/>
                <a:cs typeface="方正仿宋_GBK"/>
              </a:rPr>
              <a:t>应急职责：岗位应急负责人，组织先期处置；</a:t>
            </a:r>
            <a:endParaRPr lang="en-US" altLang="zh-CN" sz="2400" b="1" smtClean="0">
              <a:latin typeface="方正仿宋_GBK"/>
              <a:ea typeface="方正仿宋_GBK"/>
              <a:cs typeface="方正仿宋_GBK"/>
            </a:endParaRPr>
          </a:p>
          <a:p>
            <a:r>
              <a:rPr lang="en-US" altLang="zh-CN" sz="2400" b="1" smtClean="0">
                <a:latin typeface="方正仿宋_GBK"/>
                <a:ea typeface="方正仿宋_GBK"/>
                <a:cs typeface="方正仿宋_GBK"/>
              </a:rPr>
              <a:t>                    </a:t>
            </a:r>
            <a:r>
              <a:rPr lang="zh-CN" altLang="en-US" sz="2400" b="1" smtClean="0">
                <a:latin typeface="方正仿宋_GBK"/>
                <a:ea typeface="方正仿宋_GBK"/>
                <a:cs typeface="方正仿宋_GBK"/>
              </a:rPr>
              <a:t>分配人员抢险、应急，具体视现场情况安排员               </a:t>
            </a:r>
            <a:endParaRPr lang="en-US" altLang="zh-CN" sz="2400" b="1" smtClean="0">
              <a:latin typeface="方正仿宋_GBK"/>
              <a:ea typeface="方正仿宋_GBK"/>
              <a:cs typeface="方正仿宋_GBK"/>
            </a:endParaRPr>
          </a:p>
          <a:p>
            <a:r>
              <a:rPr lang="en-US" altLang="zh-CN" sz="2400" b="1" smtClean="0">
                <a:latin typeface="方正仿宋_GBK"/>
                <a:ea typeface="方正仿宋_GBK"/>
                <a:cs typeface="方正仿宋_GBK"/>
              </a:rPr>
              <a:t>                    </a:t>
            </a:r>
            <a:r>
              <a:rPr lang="zh-CN" altLang="en-US" sz="2400" b="1" smtClean="0">
                <a:latin typeface="方正仿宋_GBK"/>
                <a:ea typeface="方正仿宋_GBK"/>
                <a:cs typeface="方正仿宋_GBK"/>
              </a:rPr>
              <a:t>工进行分工处置。</a:t>
            </a:r>
            <a:endParaRPr lang="en-US" altLang="zh-CN" sz="2400" b="1" smtClean="0">
              <a:latin typeface="方正仿宋_GBK"/>
              <a:ea typeface="方正仿宋_GBK"/>
              <a:cs typeface="方正仿宋_GBK"/>
            </a:endParaRPr>
          </a:p>
          <a:p>
            <a:r>
              <a:rPr lang="zh-CN" altLang="en-US" sz="2400" b="1" smtClean="0">
                <a:latin typeface="方正仿宋_GBK"/>
                <a:ea typeface="方正仿宋_GBK"/>
                <a:cs typeface="方正仿宋_GBK"/>
              </a:rPr>
              <a:t>联系电话：车间主任（调度中心、安全部门），岗位员工 </a:t>
            </a:r>
            <a:endParaRPr lang="en-US" altLang="zh-CN" sz="2400" b="1" smtClean="0">
              <a:latin typeface="方正仿宋_GBK"/>
              <a:ea typeface="方正仿宋_GBK"/>
              <a:cs typeface="方正仿宋_GBK"/>
            </a:endParaRPr>
          </a:p>
          <a:p>
            <a:r>
              <a:rPr lang="en-US" altLang="zh-CN" sz="2400" b="1" smtClean="0">
                <a:latin typeface="方正仿宋_GBK"/>
                <a:ea typeface="方正仿宋_GBK"/>
                <a:cs typeface="方正仿宋_GBK"/>
              </a:rPr>
              <a:t>                    </a:t>
            </a:r>
            <a:r>
              <a:rPr lang="zh-CN" altLang="en-US" sz="2400" b="1" smtClean="0">
                <a:latin typeface="方正仿宋_GBK"/>
                <a:ea typeface="方正仿宋_GBK"/>
                <a:cs typeface="方正仿宋_GBK"/>
              </a:rPr>
              <a:t>和（</a:t>
            </a:r>
            <a:r>
              <a:rPr lang="en-US" altLang="zh-CN" sz="2400" b="1" smtClean="0">
                <a:latin typeface="方正仿宋_GBK"/>
                <a:ea typeface="方正仿宋_GBK"/>
                <a:cs typeface="方正仿宋_GBK"/>
              </a:rPr>
              <a:t>119</a:t>
            </a:r>
            <a:r>
              <a:rPr lang="zh-CN" altLang="en-US" sz="2400" b="1" smtClean="0">
                <a:latin typeface="方正仿宋_GBK"/>
                <a:ea typeface="方正仿宋_GBK"/>
                <a:cs typeface="方正仿宋_GBK"/>
              </a:rPr>
              <a:t>？</a:t>
            </a:r>
            <a:r>
              <a:rPr lang="en-US" altLang="zh-CN" sz="2400" b="1" smtClean="0">
                <a:latin typeface="方正仿宋_GBK"/>
                <a:ea typeface="方正仿宋_GBK"/>
                <a:cs typeface="方正仿宋_GBK"/>
              </a:rPr>
              <a:t> 110</a:t>
            </a:r>
            <a:r>
              <a:rPr lang="zh-CN" altLang="en-US" sz="2400" b="1" smtClean="0">
                <a:latin typeface="方正仿宋_GBK"/>
                <a:ea typeface="方正仿宋_GBK"/>
                <a:cs typeface="方正仿宋_GBK"/>
              </a:rPr>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8909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89091"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重点岗位处置卡的制作</a:t>
            </a:r>
          </a:p>
        </p:txBody>
      </p:sp>
      <p:sp>
        <p:nvSpPr>
          <p:cNvPr id="89093" name="内容占位符 4"/>
          <p:cNvSpPr>
            <a:spLocks noGrp="1"/>
          </p:cNvSpPr>
          <p:nvPr>
            <p:ph idx="1"/>
          </p:nvPr>
        </p:nvSpPr>
        <p:spPr/>
        <p:txBody>
          <a:bodyPr/>
          <a:lstStyle/>
          <a:p>
            <a:r>
              <a:rPr lang="zh-CN" altLang="en-US" b="1" smtClean="0">
                <a:solidFill>
                  <a:srgbClr val="FF0000"/>
                </a:solidFill>
                <a:latin typeface="方正仿宋_GBK"/>
                <a:ea typeface="方正仿宋_GBK"/>
                <a:cs typeface="方正仿宋_GBK"/>
              </a:rPr>
              <a:t>员工卡</a:t>
            </a:r>
          </a:p>
          <a:p>
            <a:endParaRPr lang="en-US" altLang="zh-CN" b="1" smtClean="0">
              <a:solidFill>
                <a:srgbClr val="FF0000"/>
              </a:solidFill>
              <a:latin typeface="方正仿宋_GBK"/>
              <a:ea typeface="方正仿宋_GBK"/>
              <a:cs typeface="方正仿宋_GBK"/>
            </a:endParaRPr>
          </a:p>
          <a:p>
            <a:r>
              <a:rPr lang="zh-CN" altLang="en-US" sz="2400" b="1" smtClean="0">
                <a:latin typeface="方正仿宋_GBK"/>
                <a:ea typeface="方正仿宋_GBK"/>
                <a:cs typeface="方正仿宋_GBK"/>
              </a:rPr>
              <a:t>针对不同类型岗位的员工，分门别类编制。</a:t>
            </a:r>
          </a:p>
          <a:p>
            <a:r>
              <a:rPr lang="zh-CN" altLang="en-US" sz="2400" b="1" smtClean="0">
                <a:latin typeface="方正仿宋_GBK"/>
                <a:ea typeface="方正仿宋_GBK"/>
                <a:cs typeface="方正仿宋_GBK"/>
              </a:rPr>
              <a:t>解决清楚怎么干的问题，即</a:t>
            </a:r>
            <a:r>
              <a:rPr lang="zh-CN" altLang="en-US" sz="2400" b="1" smtClean="0">
                <a:solidFill>
                  <a:srgbClr val="0000FF"/>
                </a:solidFill>
                <a:latin typeface="方正仿宋_GBK"/>
                <a:ea typeface="方正仿宋_GBK"/>
                <a:cs typeface="方正仿宋_GBK"/>
              </a:rPr>
              <a:t>岗位</a:t>
            </a:r>
            <a:r>
              <a:rPr lang="zh-CN" altLang="en-US" sz="2400" b="1" smtClean="0">
                <a:solidFill>
                  <a:srgbClr val="0000FF"/>
                </a:solidFill>
                <a:latin typeface="方正仿宋_GBK"/>
                <a:ea typeface="方正仿宋_GBK"/>
                <a:cs typeface="方正仿宋_GBK"/>
                <a:sym typeface="+mn-ea"/>
              </a:rPr>
              <a:t>处置措施。</a:t>
            </a:r>
          </a:p>
          <a:p>
            <a:r>
              <a:rPr lang="zh-CN" altLang="en-US" sz="2400" b="1" smtClean="0">
                <a:latin typeface="方正仿宋_GBK"/>
                <a:ea typeface="方正仿宋_GBK"/>
                <a:cs typeface="方正仿宋_GBK"/>
              </a:rPr>
              <a:t>无法处置或处置无效，立即撤离并上报。</a:t>
            </a:r>
            <a:endParaRPr lang="en-US" altLang="zh-CN" sz="2400" b="1" smtClean="0">
              <a:latin typeface="方正仿宋_GBK"/>
              <a:ea typeface="方正仿宋_GBK"/>
              <a:cs typeface="方正仿宋_GBK"/>
            </a:endParaRPr>
          </a:p>
          <a:p>
            <a:r>
              <a:rPr lang="zh-CN" altLang="en-US" sz="2400" b="1" smtClean="0">
                <a:latin typeface="方正仿宋_GBK"/>
                <a:ea typeface="方正仿宋_GBK"/>
                <a:cs typeface="方正仿宋_GBK"/>
              </a:rPr>
              <a:t>注意事项：</a:t>
            </a:r>
            <a:r>
              <a:rPr lang="en-US" altLang="zh-CN" sz="2400" b="1" smtClean="0">
                <a:latin typeface="方正仿宋_GBK"/>
                <a:ea typeface="方正仿宋_GBK"/>
                <a:cs typeface="方正仿宋_GBK"/>
              </a:rPr>
              <a:t>...........</a:t>
            </a:r>
            <a:r>
              <a:rPr lang="zh-CN" altLang="en-US" sz="2400" b="1" smtClean="0">
                <a:latin typeface="方正仿宋_GBK"/>
                <a:ea typeface="方正仿宋_GBK"/>
                <a:cs typeface="方正仿宋_GBK"/>
              </a:rPr>
              <a:t>。</a:t>
            </a:r>
          </a:p>
          <a:p>
            <a:r>
              <a:rPr lang="zh-CN" altLang="en-US" sz="2400" b="1" smtClean="0">
                <a:latin typeface="方正仿宋_GBK"/>
                <a:ea typeface="方正仿宋_GBK"/>
                <a:cs typeface="方正仿宋_GBK"/>
              </a:rPr>
              <a:t>联系电话：班长、车间主任（调度、安全部门？）</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90114"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90115"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重点岗位处置卡的制作</a:t>
            </a:r>
          </a:p>
        </p:txBody>
      </p:sp>
      <p:pic>
        <p:nvPicPr>
          <p:cNvPr id="90117" name="Picture 2" descr="2497952091431402496359"/>
          <p:cNvPicPr>
            <a:picLocks noChangeAspect="1" noChangeArrowheads="1"/>
          </p:cNvPicPr>
          <p:nvPr/>
        </p:nvPicPr>
        <p:blipFill>
          <a:blip r:embed="rId4"/>
          <a:srcRect/>
          <a:stretch>
            <a:fillRect/>
          </a:stretch>
        </p:blipFill>
        <p:spPr bwMode="auto">
          <a:xfrm>
            <a:off x="1211263" y="1279525"/>
            <a:ext cx="6007100" cy="2732088"/>
          </a:xfrm>
          <a:prstGeom prst="rect">
            <a:avLst/>
          </a:prstGeom>
          <a:noFill/>
          <a:ln w="9525">
            <a:noFill/>
            <a:miter lim="800000"/>
            <a:headEnd/>
            <a:tailEnd/>
          </a:ln>
        </p:spPr>
      </p:pic>
      <p:pic>
        <p:nvPicPr>
          <p:cNvPr id="90118" name="Picture 3" descr="675082221431402496375"/>
          <p:cNvPicPr>
            <a:picLocks noChangeAspect="1" noChangeArrowheads="1"/>
          </p:cNvPicPr>
          <p:nvPr/>
        </p:nvPicPr>
        <p:blipFill>
          <a:blip r:embed="rId5"/>
          <a:srcRect/>
          <a:stretch>
            <a:fillRect/>
          </a:stretch>
        </p:blipFill>
        <p:spPr bwMode="auto">
          <a:xfrm>
            <a:off x="960438" y="4068763"/>
            <a:ext cx="6508750" cy="2519362"/>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91138"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pic>
        <p:nvPicPr>
          <p:cNvPr id="91139"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chemeClr val="bg1"/>
                </a:solidFill>
                <a:latin typeface="叶根友毛笔行书2.0版" panose="02010601030101010101" charset="-122"/>
                <a:ea typeface="叶根友毛笔行书2.0版" panose="02010601030101010101" charset="-122"/>
              </a:rPr>
              <a:t>重点岗位处置卡的制作</a:t>
            </a:r>
          </a:p>
        </p:txBody>
      </p:sp>
      <p:pic>
        <p:nvPicPr>
          <p:cNvPr id="91141" name="图片 4"/>
          <p:cNvPicPr>
            <a:picLocks noChangeAspect="1"/>
          </p:cNvPicPr>
          <p:nvPr/>
        </p:nvPicPr>
        <p:blipFill>
          <a:blip r:embed="rId4"/>
          <a:srcRect/>
          <a:stretch>
            <a:fillRect/>
          </a:stretch>
        </p:blipFill>
        <p:spPr bwMode="auto">
          <a:xfrm>
            <a:off x="465138" y="2492375"/>
            <a:ext cx="4095750" cy="3956050"/>
          </a:xfrm>
          <a:prstGeom prst="rect">
            <a:avLst/>
          </a:prstGeom>
          <a:noFill/>
          <a:ln w="9525">
            <a:noFill/>
            <a:miter lim="800000"/>
            <a:headEnd/>
            <a:tailEnd/>
          </a:ln>
        </p:spPr>
      </p:pic>
      <p:sp>
        <p:nvSpPr>
          <p:cNvPr id="6" name="文本框 5"/>
          <p:cNvSpPr txBox="1"/>
          <p:nvPr/>
        </p:nvSpPr>
        <p:spPr>
          <a:xfrm>
            <a:off x="247650" y="1746250"/>
            <a:ext cx="8647113" cy="368300"/>
          </a:xfrm>
          <a:prstGeom prst="rect">
            <a:avLst/>
          </a:prstGeom>
          <a:noFill/>
        </p:spPr>
        <p:txBody>
          <a:bodyPr>
            <a:spAutoFit/>
          </a:bodyPr>
          <a:lstStyle/>
          <a:p>
            <a:pPr algn="ctr">
              <a:defRPr/>
            </a:pPr>
            <a:r>
              <a:rPr lang="zh-CN" altLang="en-US" b="1" dirty="0">
                <a:latin typeface="+mj-ea"/>
                <a:ea typeface="+mj-ea"/>
                <a:sym typeface="+mn-ea"/>
              </a:rPr>
              <a:t>按照巡检人员、主控人员、检修人员、调度人员、值班管理人员等岗位分别编制。</a:t>
            </a:r>
          </a:p>
        </p:txBody>
      </p:sp>
      <p:sp>
        <p:nvSpPr>
          <p:cNvPr id="91143" name="文本框 10"/>
          <p:cNvSpPr txBox="1">
            <a:spLocks noChangeArrowheads="1"/>
          </p:cNvSpPr>
          <p:nvPr/>
        </p:nvSpPr>
        <p:spPr bwMode="auto">
          <a:xfrm>
            <a:off x="3373438" y="1222375"/>
            <a:ext cx="2395537" cy="460375"/>
          </a:xfrm>
          <a:prstGeom prst="rect">
            <a:avLst/>
          </a:prstGeom>
          <a:noFill/>
          <a:ln w="9525">
            <a:noFill/>
            <a:miter lim="800000"/>
            <a:headEnd/>
            <a:tailEnd/>
          </a:ln>
        </p:spPr>
        <p:txBody>
          <a:bodyPr>
            <a:spAutoFit/>
          </a:bodyPr>
          <a:lstStyle/>
          <a:p>
            <a:r>
              <a:rPr lang="zh-CN" altLang="en-US" sz="2400" b="1">
                <a:solidFill>
                  <a:srgbClr val="FF0000"/>
                </a:solidFill>
                <a:latin typeface="华文中宋"/>
                <a:ea typeface="华文中宋"/>
                <a:cs typeface="华文中宋"/>
              </a:rPr>
              <a:t>潼南现场会制作</a:t>
            </a:r>
          </a:p>
        </p:txBody>
      </p:sp>
      <p:pic>
        <p:nvPicPr>
          <p:cNvPr id="91144" name="图片 6"/>
          <p:cNvPicPr>
            <a:picLocks noChangeAspect="1"/>
          </p:cNvPicPr>
          <p:nvPr/>
        </p:nvPicPr>
        <p:blipFill>
          <a:blip r:embed="rId5"/>
          <a:srcRect/>
          <a:stretch>
            <a:fillRect/>
          </a:stretch>
        </p:blipFill>
        <p:spPr bwMode="auto">
          <a:xfrm>
            <a:off x="4805363" y="2452688"/>
            <a:ext cx="3824287" cy="3995737"/>
          </a:xfrm>
          <a:prstGeom prst="rect">
            <a:avLst/>
          </a:prstGeom>
          <a:noFill/>
          <a:ln w="12700">
            <a:solidFill>
              <a:schemeClr val="tx1"/>
            </a:solid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92162" name="TextBox 23"/>
          <p:cNvSpPr txBox="1">
            <a:spLocks noChangeArrowheads="1"/>
          </p:cNvSpPr>
          <p:nvPr/>
        </p:nvSpPr>
        <p:spPr bwMode="auto">
          <a:xfrm>
            <a:off x="206375" y="379413"/>
            <a:ext cx="3052763" cy="706437"/>
          </a:xfrm>
          <a:prstGeom prst="rect">
            <a:avLst/>
          </a:prstGeom>
          <a:noFill/>
          <a:ln w="9525">
            <a:noFill/>
            <a:miter lim="800000"/>
            <a:headEnd/>
            <a:tailEnd/>
          </a:ln>
        </p:spPr>
        <p:txBody>
          <a:bodyPr anchor="ctr">
            <a:spAutoFit/>
          </a:bodyPr>
          <a:lstStyle/>
          <a:p>
            <a:r>
              <a:rPr lang="en-US" altLang="zh-CN" sz="2800" b="1">
                <a:solidFill>
                  <a:schemeClr val="tx2"/>
                </a:solidFill>
                <a:latin typeface="宋体" charset="-122"/>
              </a:rPr>
              <a:t> </a:t>
            </a:r>
            <a:r>
              <a:rPr lang="zh-CN" altLang="en-US" sz="4000" b="1">
                <a:solidFill>
                  <a:srgbClr val="00B050"/>
                </a:solidFill>
                <a:latin typeface="宋体" charset="-122"/>
              </a:rPr>
              <a:t>心得体会</a:t>
            </a:r>
          </a:p>
        </p:txBody>
      </p:sp>
      <p:sp>
        <p:nvSpPr>
          <p:cNvPr id="92163" name="Freeform 5"/>
          <p:cNvSpPr>
            <a:spLocks/>
          </p:cNvSpPr>
          <p:nvPr/>
        </p:nvSpPr>
        <p:spPr bwMode="auto">
          <a:xfrm>
            <a:off x="153988" y="3232150"/>
            <a:ext cx="1792287" cy="1433513"/>
          </a:xfrm>
          <a:custGeom>
            <a:avLst/>
            <a:gdLst>
              <a:gd name="T0" fmla="*/ 1028520 w 2454"/>
              <a:gd name="T1" fmla="*/ 117201 h 2140"/>
              <a:gd name="T2" fmla="*/ 1378421 w 2454"/>
              <a:gd name="T3" fmla="*/ 673066 h 2140"/>
              <a:gd name="T4" fmla="*/ 1726862 w 2454"/>
              <a:gd name="T5" fmla="*/ 1226922 h 2140"/>
              <a:gd name="T6" fmla="*/ 1599027 w 2454"/>
              <a:gd name="T7" fmla="*/ 1433195 h 2140"/>
              <a:gd name="T8" fmla="*/ 899224 w 2454"/>
              <a:gd name="T9" fmla="*/ 1433195 h 2140"/>
              <a:gd name="T10" fmla="*/ 201613 w 2454"/>
              <a:gd name="T11" fmla="*/ 1433195 h 2140"/>
              <a:gd name="T12" fmla="*/ 70857 w 2454"/>
              <a:gd name="T13" fmla="*/ 1228261 h 2140"/>
              <a:gd name="T14" fmla="*/ 420028 w 2454"/>
              <a:gd name="T15" fmla="*/ 673066 h 2140"/>
              <a:gd name="T16" fmla="*/ 769199 w 2454"/>
              <a:gd name="T17" fmla="*/ 119210 h 2140"/>
              <a:gd name="T18" fmla="*/ 1028520 w 2454"/>
              <a:gd name="T19" fmla="*/ 117201 h 2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4"/>
              <a:gd name="T31" fmla="*/ 0 h 2140"/>
              <a:gd name="T32" fmla="*/ 2454 w 2454"/>
              <a:gd name="T33" fmla="*/ 2140 h 2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tx1"/>
          </a:solidFill>
          <a:ln w="9525">
            <a:noFill/>
            <a:round/>
            <a:headEnd/>
            <a:tailEnd/>
          </a:ln>
        </p:spPr>
        <p:txBody>
          <a:bodyPr/>
          <a:lstStyle/>
          <a:p>
            <a:endParaRPr lang="zh-CN" altLang="en-US"/>
          </a:p>
        </p:txBody>
      </p:sp>
      <p:sp>
        <p:nvSpPr>
          <p:cNvPr id="92164" name="Freeform 6"/>
          <p:cNvSpPr>
            <a:spLocks/>
          </p:cNvSpPr>
          <p:nvPr/>
        </p:nvSpPr>
        <p:spPr bwMode="auto">
          <a:xfrm>
            <a:off x="3205163" y="3232150"/>
            <a:ext cx="2076450" cy="1519238"/>
          </a:xfrm>
          <a:custGeom>
            <a:avLst/>
            <a:gdLst>
              <a:gd name="T0" fmla="*/ 1190791 w 2453"/>
              <a:gd name="T1" fmla="*/ 124237 h 2140"/>
              <a:gd name="T2" fmla="*/ 1596185 w 2453"/>
              <a:gd name="T3" fmla="*/ 713474 h 2140"/>
              <a:gd name="T4" fmla="*/ 2000732 w 2453"/>
              <a:gd name="T5" fmla="*/ 1300581 h 2140"/>
              <a:gd name="T6" fmla="*/ 1851778 w 2453"/>
              <a:gd name="T7" fmla="*/ 1519238 h 2140"/>
              <a:gd name="T8" fmla="*/ 1041836 w 2453"/>
              <a:gd name="T9" fmla="*/ 1519238 h 2140"/>
              <a:gd name="T10" fmla="*/ 233588 w 2453"/>
              <a:gd name="T11" fmla="*/ 1519238 h 2140"/>
              <a:gd name="T12" fmla="*/ 81248 w 2453"/>
              <a:gd name="T13" fmla="*/ 1302001 h 2140"/>
              <a:gd name="T14" fmla="*/ 486642 w 2453"/>
              <a:gd name="T15" fmla="*/ 713474 h 2140"/>
              <a:gd name="T16" fmla="*/ 890343 w 2453"/>
              <a:gd name="T17" fmla="*/ 126367 h 2140"/>
              <a:gd name="T18" fmla="*/ 1190791 w 2453"/>
              <a:gd name="T19" fmla="*/ 124237 h 2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3"/>
              <a:gd name="T31" fmla="*/ 0 h 2140"/>
              <a:gd name="T32" fmla="*/ 2453 w 2453"/>
              <a:gd name="T33" fmla="*/ 2140 h 2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tx1"/>
          </a:solidFill>
          <a:ln w="9525">
            <a:noFill/>
            <a:round/>
            <a:headEnd/>
            <a:tailEnd/>
          </a:ln>
        </p:spPr>
        <p:txBody>
          <a:bodyPr/>
          <a:lstStyle/>
          <a:p>
            <a:endParaRPr lang="zh-CN" altLang="en-US"/>
          </a:p>
        </p:txBody>
      </p:sp>
      <p:sp>
        <p:nvSpPr>
          <p:cNvPr id="92165" name="Freeform 7"/>
          <p:cNvSpPr>
            <a:spLocks/>
          </p:cNvSpPr>
          <p:nvPr/>
        </p:nvSpPr>
        <p:spPr bwMode="auto">
          <a:xfrm>
            <a:off x="6542088" y="3232150"/>
            <a:ext cx="2076450" cy="1519238"/>
          </a:xfrm>
          <a:custGeom>
            <a:avLst/>
            <a:gdLst>
              <a:gd name="T0" fmla="*/ 1191152 w 2454"/>
              <a:gd name="T1" fmla="*/ 124237 h 2140"/>
              <a:gd name="T2" fmla="*/ 1596380 w 2454"/>
              <a:gd name="T3" fmla="*/ 713474 h 2140"/>
              <a:gd name="T4" fmla="*/ 1999917 w 2454"/>
              <a:gd name="T5" fmla="*/ 1300581 h 2140"/>
              <a:gd name="T6" fmla="*/ 1851869 w 2454"/>
              <a:gd name="T7" fmla="*/ 1519238 h 2140"/>
              <a:gd name="T8" fmla="*/ 1041412 w 2454"/>
              <a:gd name="T9" fmla="*/ 1519238 h 2140"/>
              <a:gd name="T10" fmla="*/ 233493 w 2454"/>
              <a:gd name="T11" fmla="*/ 1519238 h 2140"/>
              <a:gd name="T12" fmla="*/ 81215 w 2454"/>
              <a:gd name="T13" fmla="*/ 1302001 h 2140"/>
              <a:gd name="T14" fmla="*/ 486443 w 2454"/>
              <a:gd name="T15" fmla="*/ 713474 h 2140"/>
              <a:gd name="T16" fmla="*/ 890826 w 2454"/>
              <a:gd name="T17" fmla="*/ 126367 h 2140"/>
              <a:gd name="T18" fmla="*/ 1191152 w 2454"/>
              <a:gd name="T19" fmla="*/ 124237 h 2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4"/>
              <a:gd name="T31" fmla="*/ 0 h 2140"/>
              <a:gd name="T32" fmla="*/ 2454 w 2454"/>
              <a:gd name="T33" fmla="*/ 2140 h 2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tx1"/>
          </a:solidFill>
          <a:ln w="9525">
            <a:noFill/>
            <a:round/>
            <a:headEnd/>
            <a:tailEnd/>
          </a:ln>
        </p:spPr>
        <p:txBody>
          <a:bodyPr/>
          <a:lstStyle/>
          <a:p>
            <a:endParaRPr lang="zh-CN" altLang="en-US"/>
          </a:p>
        </p:txBody>
      </p:sp>
      <p:sp>
        <p:nvSpPr>
          <p:cNvPr id="92166" name="Freeform 8"/>
          <p:cNvSpPr>
            <a:spLocks/>
          </p:cNvSpPr>
          <p:nvPr/>
        </p:nvSpPr>
        <p:spPr bwMode="auto">
          <a:xfrm>
            <a:off x="1536700" y="3175000"/>
            <a:ext cx="2078038" cy="1519238"/>
          </a:xfrm>
          <a:custGeom>
            <a:avLst/>
            <a:gdLst>
              <a:gd name="T0" fmla="*/ 1192242 w 2454"/>
              <a:gd name="T1" fmla="*/ 1395059 h 2141"/>
              <a:gd name="T2" fmla="*/ 1597841 w 2454"/>
              <a:gd name="T3" fmla="*/ 806097 h 2141"/>
              <a:gd name="T4" fmla="*/ 2002594 w 2454"/>
              <a:gd name="T5" fmla="*/ 219264 h 2141"/>
              <a:gd name="T6" fmla="*/ 1853564 w 2454"/>
              <a:gd name="T7" fmla="*/ 0 h 2141"/>
              <a:gd name="T8" fmla="*/ 1042365 w 2454"/>
              <a:gd name="T9" fmla="*/ 0 h 2141"/>
              <a:gd name="T10" fmla="*/ 233707 w 2454"/>
              <a:gd name="T11" fmla="*/ 0 h 2141"/>
              <a:gd name="T12" fmla="*/ 82136 w 2454"/>
              <a:gd name="T13" fmla="*/ 217845 h 2141"/>
              <a:gd name="T14" fmla="*/ 487735 w 2454"/>
              <a:gd name="T15" fmla="*/ 806097 h 2141"/>
              <a:gd name="T16" fmla="*/ 891641 w 2454"/>
              <a:gd name="T17" fmla="*/ 1392930 h 2141"/>
              <a:gd name="T18" fmla="*/ 1192242 w 2454"/>
              <a:gd name="T19" fmla="*/ 1395059 h 2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4"/>
              <a:gd name="T31" fmla="*/ 0 h 2141"/>
              <a:gd name="T32" fmla="*/ 2454 w 2454"/>
              <a:gd name="T33" fmla="*/ 2141 h 2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tx2"/>
          </a:solidFill>
          <a:ln w="9525">
            <a:noFill/>
            <a:round/>
            <a:headEnd/>
            <a:tailEnd/>
          </a:ln>
        </p:spPr>
        <p:txBody>
          <a:bodyPr/>
          <a:lstStyle/>
          <a:p>
            <a:endParaRPr lang="zh-CN" altLang="en-US"/>
          </a:p>
        </p:txBody>
      </p:sp>
      <p:sp>
        <p:nvSpPr>
          <p:cNvPr id="92167" name="Freeform 9"/>
          <p:cNvSpPr>
            <a:spLocks/>
          </p:cNvSpPr>
          <p:nvPr/>
        </p:nvSpPr>
        <p:spPr bwMode="auto">
          <a:xfrm>
            <a:off x="4873625" y="3175000"/>
            <a:ext cx="2076450" cy="1519238"/>
          </a:xfrm>
          <a:custGeom>
            <a:avLst/>
            <a:gdLst>
              <a:gd name="T0" fmla="*/ 1191637 w 2453"/>
              <a:gd name="T1" fmla="*/ 1395059 h 2141"/>
              <a:gd name="T2" fmla="*/ 1596185 w 2453"/>
              <a:gd name="T3" fmla="*/ 806097 h 2141"/>
              <a:gd name="T4" fmla="*/ 2000732 w 2453"/>
              <a:gd name="T5" fmla="*/ 219264 h 2141"/>
              <a:gd name="T6" fmla="*/ 1851778 w 2453"/>
              <a:gd name="T7" fmla="*/ 0 h 2141"/>
              <a:gd name="T8" fmla="*/ 1041836 w 2453"/>
              <a:gd name="T9" fmla="*/ 0 h 2141"/>
              <a:gd name="T10" fmla="*/ 233588 w 2453"/>
              <a:gd name="T11" fmla="*/ 0 h 2141"/>
              <a:gd name="T12" fmla="*/ 81248 w 2453"/>
              <a:gd name="T13" fmla="*/ 217845 h 2141"/>
              <a:gd name="T14" fmla="*/ 486642 w 2453"/>
              <a:gd name="T15" fmla="*/ 806097 h 2141"/>
              <a:gd name="T16" fmla="*/ 890343 w 2453"/>
              <a:gd name="T17" fmla="*/ 1392930 h 2141"/>
              <a:gd name="T18" fmla="*/ 1191637 w 2453"/>
              <a:gd name="T19" fmla="*/ 1395059 h 2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3"/>
              <a:gd name="T31" fmla="*/ 0 h 2141"/>
              <a:gd name="T32" fmla="*/ 2453 w 2453"/>
              <a:gd name="T33" fmla="*/ 2141 h 2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tx2"/>
          </a:solidFill>
          <a:ln w="9525">
            <a:noFill/>
            <a:round/>
            <a:headEnd/>
            <a:tailEnd/>
          </a:ln>
        </p:spPr>
        <p:txBody>
          <a:bodyPr/>
          <a:lstStyle/>
          <a:p>
            <a:endParaRPr lang="zh-CN" altLang="en-US"/>
          </a:p>
        </p:txBody>
      </p:sp>
      <p:sp>
        <p:nvSpPr>
          <p:cNvPr id="22" name="Freeform 10"/>
          <p:cNvSpPr/>
          <p:nvPr/>
        </p:nvSpPr>
        <p:spPr bwMode="auto">
          <a:xfrm>
            <a:off x="87313" y="1808163"/>
            <a:ext cx="765175" cy="1684337"/>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4288" cap="flat">
            <a:solidFill>
              <a:schemeClr val="bg2">
                <a:lumMod val="75000"/>
              </a:schemeClr>
            </a:solidFill>
            <a:prstDash val="dash"/>
            <a:miter lim="800000"/>
            <a:headEnd type="oval" w="med" len="med"/>
            <a:tailEnd type="oval" w="med" len="med"/>
          </a:ln>
          <a:extLst>
            <a:ext uri="{909E8E84-426E-40DD-AFC4-6F175D3DCCD1}"/>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3" name="Freeform 11"/>
          <p:cNvSpPr/>
          <p:nvPr/>
        </p:nvSpPr>
        <p:spPr bwMode="auto">
          <a:xfrm>
            <a:off x="3703638" y="1808163"/>
            <a:ext cx="493712" cy="1684337"/>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14288" cap="flat">
            <a:solidFill>
              <a:schemeClr val="bg2">
                <a:lumMod val="75000"/>
              </a:schemeClr>
            </a:solidFill>
            <a:prstDash val="dash"/>
            <a:miter lim="800000"/>
            <a:headEnd type="oval" w="med" len="med"/>
            <a:tailEnd type="oval" w="med" len="med"/>
          </a:ln>
          <a:extLst>
            <a:ext uri="{909E8E84-426E-40DD-AFC4-6F175D3DCCD1}"/>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5" name="Freeform 12"/>
          <p:cNvSpPr/>
          <p:nvPr/>
        </p:nvSpPr>
        <p:spPr bwMode="auto">
          <a:xfrm>
            <a:off x="7023100" y="1808163"/>
            <a:ext cx="523875" cy="1684337"/>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14288" cap="flat">
            <a:solidFill>
              <a:schemeClr val="bg2">
                <a:lumMod val="75000"/>
              </a:schemeClr>
            </a:solidFill>
            <a:prstDash val="dash"/>
            <a:miter lim="800000"/>
            <a:headEnd type="oval" w="med" len="med"/>
            <a:tailEnd type="oval" w="med" len="med"/>
          </a:ln>
          <a:extLst>
            <a:ext uri="{909E8E84-426E-40DD-AFC4-6F175D3DCCD1}"/>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6" name="Freeform 13"/>
          <p:cNvSpPr/>
          <p:nvPr/>
        </p:nvSpPr>
        <p:spPr bwMode="auto">
          <a:xfrm>
            <a:off x="1981200" y="4462463"/>
            <a:ext cx="600075" cy="1652587"/>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14288" cap="flat">
            <a:solidFill>
              <a:schemeClr val="bg2">
                <a:lumMod val="75000"/>
              </a:schemeClr>
            </a:solidFill>
            <a:prstDash val="dash"/>
            <a:miter lim="800000"/>
            <a:headEnd type="oval" w="med" len="med"/>
            <a:tailEnd type="oval" w="med" len="med"/>
          </a:ln>
          <a:extLst>
            <a:ext uri="{909E8E84-426E-40DD-AFC4-6F175D3DCCD1}"/>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7" name="Freeform 14"/>
          <p:cNvSpPr/>
          <p:nvPr/>
        </p:nvSpPr>
        <p:spPr bwMode="auto">
          <a:xfrm>
            <a:off x="5438775" y="4462463"/>
            <a:ext cx="455613" cy="1652587"/>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14288" cap="flat">
            <a:solidFill>
              <a:schemeClr val="bg2">
                <a:lumMod val="75000"/>
              </a:schemeClr>
            </a:solidFill>
            <a:prstDash val="dash"/>
            <a:miter lim="800000"/>
            <a:headEnd type="oval" w="med" len="med"/>
            <a:tailEnd type="oval" w="med" len="med"/>
          </a:ln>
          <a:extLst>
            <a:ext uri="{909E8E84-426E-40DD-AFC4-6F175D3DCCD1}"/>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32" name="矩形 31"/>
          <p:cNvSpPr/>
          <p:nvPr/>
        </p:nvSpPr>
        <p:spPr>
          <a:xfrm>
            <a:off x="165100" y="2049463"/>
            <a:ext cx="3016250" cy="830262"/>
          </a:xfrm>
          <a:prstGeom prst="rect">
            <a:avLst/>
          </a:prstGeom>
          <a:noFill/>
        </p:spPr>
        <p:txBody>
          <a:bodyPr>
            <a:spAutoFit/>
          </a:bodyPr>
          <a:lstStyle/>
          <a:p>
            <a:pPr algn="just">
              <a:defRPr/>
            </a:pPr>
            <a:r>
              <a:rPr lang="zh-CN" sz="1600" dirty="0">
                <a:solidFill>
                  <a:schemeClr val="tx2"/>
                </a:solidFill>
                <a:latin typeface="+mj-ea"/>
                <a:ea typeface="+mj-ea"/>
              </a:rPr>
              <a:t>要不定期的进行召开讨论会、推进会，专业人员还要深入基层做好服务指导工作</a:t>
            </a:r>
          </a:p>
        </p:txBody>
      </p:sp>
      <p:sp>
        <p:nvSpPr>
          <p:cNvPr id="36" name="矩形 35"/>
          <p:cNvSpPr/>
          <p:nvPr/>
        </p:nvSpPr>
        <p:spPr>
          <a:xfrm>
            <a:off x="46038" y="1725613"/>
            <a:ext cx="869950" cy="368300"/>
          </a:xfrm>
          <a:prstGeom prst="rect">
            <a:avLst/>
          </a:prstGeom>
        </p:spPr>
        <p:txBody>
          <a:bodyPr wrap="none">
            <a:spAutoFit/>
          </a:bodyPr>
          <a:lstStyle/>
          <a:p>
            <a:pPr>
              <a:defRPr/>
            </a:pPr>
            <a:r>
              <a:rPr lang="zh-CN" altLang="en-US" b="1" dirty="0">
                <a:latin typeface="+mj-ea"/>
                <a:ea typeface="+mj-ea"/>
              </a:rPr>
              <a:t>要重视</a:t>
            </a:r>
          </a:p>
        </p:txBody>
      </p:sp>
      <p:sp>
        <p:nvSpPr>
          <p:cNvPr id="92175" name="文本框 40"/>
          <p:cNvSpPr txBox="1">
            <a:spLocks noChangeArrowheads="1"/>
          </p:cNvSpPr>
          <p:nvPr/>
        </p:nvSpPr>
        <p:spPr bwMode="auto">
          <a:xfrm>
            <a:off x="549275" y="3816350"/>
            <a:ext cx="668338" cy="831850"/>
          </a:xfrm>
          <a:prstGeom prst="rect">
            <a:avLst/>
          </a:prstGeom>
          <a:noFill/>
          <a:ln w="9525">
            <a:noFill/>
            <a:miter lim="800000"/>
            <a:headEnd/>
            <a:tailEnd/>
          </a:ln>
        </p:spPr>
        <p:txBody>
          <a:bodyPr wrap="none">
            <a:spAutoFit/>
          </a:bodyPr>
          <a:lstStyle/>
          <a:p>
            <a:r>
              <a:rPr lang="en-US" altLang="zh-CN" sz="4800">
                <a:solidFill>
                  <a:schemeClr val="accent1"/>
                </a:solidFill>
                <a:latin typeface="Lifeline JL"/>
              </a:rPr>
              <a:t>01</a:t>
            </a:r>
            <a:endParaRPr lang="zh-CN" altLang="en-US" sz="4800">
              <a:solidFill>
                <a:schemeClr val="accent1"/>
              </a:solidFill>
              <a:latin typeface="Lifeline JL"/>
            </a:endParaRPr>
          </a:p>
        </p:txBody>
      </p:sp>
      <p:sp>
        <p:nvSpPr>
          <p:cNvPr id="92176" name="文本框 41"/>
          <p:cNvSpPr txBox="1">
            <a:spLocks noChangeArrowheads="1"/>
          </p:cNvSpPr>
          <p:nvPr/>
        </p:nvSpPr>
        <p:spPr bwMode="auto">
          <a:xfrm>
            <a:off x="2151063" y="3130550"/>
            <a:ext cx="858837" cy="831850"/>
          </a:xfrm>
          <a:prstGeom prst="rect">
            <a:avLst/>
          </a:prstGeom>
          <a:noFill/>
          <a:ln w="9525">
            <a:noFill/>
            <a:miter lim="800000"/>
            <a:headEnd/>
            <a:tailEnd/>
          </a:ln>
        </p:spPr>
        <p:txBody>
          <a:bodyPr wrap="none">
            <a:spAutoFit/>
          </a:bodyPr>
          <a:lstStyle/>
          <a:p>
            <a:r>
              <a:rPr lang="en-US" altLang="zh-CN" sz="4800">
                <a:solidFill>
                  <a:schemeClr val="accent1"/>
                </a:solidFill>
                <a:latin typeface="Lifeline JL"/>
              </a:rPr>
              <a:t>02</a:t>
            </a:r>
            <a:endParaRPr lang="zh-CN" altLang="en-US" sz="4800">
              <a:solidFill>
                <a:schemeClr val="accent1"/>
              </a:solidFill>
              <a:latin typeface="Lifeline JL"/>
            </a:endParaRPr>
          </a:p>
        </p:txBody>
      </p:sp>
      <p:sp>
        <p:nvSpPr>
          <p:cNvPr id="92177" name="文本框 42"/>
          <p:cNvSpPr txBox="1">
            <a:spLocks noChangeArrowheads="1"/>
          </p:cNvSpPr>
          <p:nvPr/>
        </p:nvSpPr>
        <p:spPr bwMode="auto">
          <a:xfrm>
            <a:off x="3817938" y="3816350"/>
            <a:ext cx="865187" cy="831850"/>
          </a:xfrm>
          <a:prstGeom prst="rect">
            <a:avLst/>
          </a:prstGeom>
          <a:noFill/>
          <a:ln w="9525">
            <a:noFill/>
            <a:miter lim="800000"/>
            <a:headEnd/>
            <a:tailEnd/>
          </a:ln>
        </p:spPr>
        <p:txBody>
          <a:bodyPr wrap="none">
            <a:spAutoFit/>
          </a:bodyPr>
          <a:lstStyle/>
          <a:p>
            <a:r>
              <a:rPr lang="en-US" altLang="zh-CN" sz="4800">
                <a:solidFill>
                  <a:schemeClr val="accent1"/>
                </a:solidFill>
                <a:latin typeface="Lifeline JL"/>
              </a:rPr>
              <a:t>03</a:t>
            </a:r>
            <a:endParaRPr lang="zh-CN" altLang="en-US" sz="4800">
              <a:solidFill>
                <a:schemeClr val="accent1"/>
              </a:solidFill>
              <a:latin typeface="Lifeline JL"/>
            </a:endParaRPr>
          </a:p>
        </p:txBody>
      </p:sp>
      <p:sp>
        <p:nvSpPr>
          <p:cNvPr id="92178" name="文本框 43"/>
          <p:cNvSpPr txBox="1">
            <a:spLocks noChangeArrowheads="1"/>
          </p:cNvSpPr>
          <p:nvPr/>
        </p:nvSpPr>
        <p:spPr bwMode="auto">
          <a:xfrm>
            <a:off x="5492750" y="3130550"/>
            <a:ext cx="874713" cy="831850"/>
          </a:xfrm>
          <a:prstGeom prst="rect">
            <a:avLst/>
          </a:prstGeom>
          <a:noFill/>
          <a:ln w="9525">
            <a:noFill/>
            <a:miter lim="800000"/>
            <a:headEnd/>
            <a:tailEnd/>
          </a:ln>
        </p:spPr>
        <p:txBody>
          <a:bodyPr wrap="none">
            <a:spAutoFit/>
          </a:bodyPr>
          <a:lstStyle/>
          <a:p>
            <a:r>
              <a:rPr lang="en-US" altLang="zh-CN" sz="4800">
                <a:solidFill>
                  <a:schemeClr val="accent1"/>
                </a:solidFill>
                <a:latin typeface="Lifeline JL"/>
              </a:rPr>
              <a:t>04</a:t>
            </a:r>
            <a:endParaRPr lang="zh-CN" altLang="en-US" sz="4800">
              <a:solidFill>
                <a:schemeClr val="accent1"/>
              </a:solidFill>
              <a:latin typeface="Lifeline JL"/>
            </a:endParaRPr>
          </a:p>
        </p:txBody>
      </p:sp>
      <p:sp>
        <p:nvSpPr>
          <p:cNvPr id="92179" name="文本框 44"/>
          <p:cNvSpPr txBox="1">
            <a:spLocks noChangeArrowheads="1"/>
          </p:cNvSpPr>
          <p:nvPr/>
        </p:nvSpPr>
        <p:spPr bwMode="auto">
          <a:xfrm>
            <a:off x="7197725" y="3816350"/>
            <a:ext cx="858838" cy="831850"/>
          </a:xfrm>
          <a:prstGeom prst="rect">
            <a:avLst/>
          </a:prstGeom>
          <a:noFill/>
          <a:ln w="9525">
            <a:noFill/>
            <a:miter lim="800000"/>
            <a:headEnd/>
            <a:tailEnd/>
          </a:ln>
        </p:spPr>
        <p:txBody>
          <a:bodyPr wrap="none">
            <a:spAutoFit/>
          </a:bodyPr>
          <a:lstStyle/>
          <a:p>
            <a:r>
              <a:rPr lang="en-US" altLang="zh-CN" sz="4800">
                <a:solidFill>
                  <a:schemeClr val="accent1"/>
                </a:solidFill>
                <a:latin typeface="Lifeline JL"/>
              </a:rPr>
              <a:t>05</a:t>
            </a:r>
            <a:endParaRPr lang="zh-CN" altLang="en-US" sz="4800">
              <a:solidFill>
                <a:schemeClr val="accent1"/>
              </a:solidFill>
              <a:latin typeface="Lifeline JL"/>
            </a:endParaRPr>
          </a:p>
        </p:txBody>
      </p:sp>
      <p:sp>
        <p:nvSpPr>
          <p:cNvPr id="46" name="矩形 45"/>
          <p:cNvSpPr/>
          <p:nvPr/>
        </p:nvSpPr>
        <p:spPr>
          <a:xfrm>
            <a:off x="2012950" y="5284788"/>
            <a:ext cx="3141663" cy="830262"/>
          </a:xfrm>
          <a:prstGeom prst="rect">
            <a:avLst/>
          </a:prstGeom>
          <a:noFill/>
        </p:spPr>
        <p:txBody>
          <a:bodyPr>
            <a:spAutoFit/>
          </a:bodyPr>
          <a:lstStyle/>
          <a:p>
            <a:pPr algn="just">
              <a:defRPr/>
            </a:pPr>
            <a:r>
              <a:rPr altLang="zh-CN" sz="1600" dirty="0">
                <a:solidFill>
                  <a:schemeClr val="tx2"/>
                </a:solidFill>
                <a:latin typeface="+mj-ea"/>
                <a:ea typeface="+mj-ea"/>
                <a:sym typeface="+mn-ea"/>
              </a:rPr>
              <a:t>开展一些评比活动，对做的好的方面要进行表彰和奖励</a:t>
            </a:r>
            <a:endParaRPr altLang="zh-CN" sz="1600" dirty="0">
              <a:solidFill>
                <a:schemeClr val="tx2"/>
              </a:solidFill>
              <a:latin typeface="+mj-ea"/>
              <a:ea typeface="+mj-ea"/>
            </a:endParaRPr>
          </a:p>
          <a:p>
            <a:pPr algn="just">
              <a:defRPr/>
            </a:pPr>
            <a:endParaRPr lang="zh-CN" altLang="zh-CN" sz="1600" dirty="0">
              <a:solidFill>
                <a:schemeClr val="tx2"/>
              </a:solidFill>
              <a:latin typeface="+mj-ea"/>
              <a:ea typeface="+mj-ea"/>
            </a:endParaRPr>
          </a:p>
        </p:txBody>
      </p:sp>
      <p:sp>
        <p:nvSpPr>
          <p:cNvPr id="47" name="矩形 46"/>
          <p:cNvSpPr/>
          <p:nvPr/>
        </p:nvSpPr>
        <p:spPr>
          <a:xfrm>
            <a:off x="2019300" y="4960938"/>
            <a:ext cx="869950" cy="646112"/>
          </a:xfrm>
          <a:prstGeom prst="rect">
            <a:avLst/>
          </a:prstGeom>
        </p:spPr>
        <p:txBody>
          <a:bodyPr wrap="none">
            <a:spAutoFit/>
          </a:bodyPr>
          <a:lstStyle/>
          <a:p>
            <a:pPr>
              <a:defRPr/>
            </a:pPr>
            <a:r>
              <a:rPr lang="zh-CN" altLang="en-US" b="1" dirty="0">
                <a:latin typeface="+mj-ea"/>
                <a:ea typeface="+mj-ea"/>
                <a:sym typeface="+mn-ea"/>
              </a:rPr>
              <a:t>有激励</a:t>
            </a:r>
            <a:endParaRPr lang="zh-CN" altLang="en-US" b="1" dirty="0">
              <a:latin typeface="+mj-ea"/>
              <a:ea typeface="+mj-ea"/>
            </a:endParaRPr>
          </a:p>
          <a:p>
            <a:pPr>
              <a:defRPr/>
            </a:pPr>
            <a:endParaRPr lang="zh-CN" altLang="en-US" b="1" dirty="0">
              <a:latin typeface="+mj-ea"/>
              <a:ea typeface="+mj-ea"/>
            </a:endParaRPr>
          </a:p>
        </p:txBody>
      </p:sp>
      <p:sp>
        <p:nvSpPr>
          <p:cNvPr id="48" name="矩形 47"/>
          <p:cNvSpPr/>
          <p:nvPr/>
        </p:nvSpPr>
        <p:spPr>
          <a:xfrm>
            <a:off x="3744913" y="2049463"/>
            <a:ext cx="3141662" cy="1076325"/>
          </a:xfrm>
          <a:prstGeom prst="rect">
            <a:avLst/>
          </a:prstGeom>
          <a:noFill/>
        </p:spPr>
        <p:txBody>
          <a:bodyPr>
            <a:spAutoFit/>
          </a:bodyPr>
          <a:lstStyle/>
          <a:p>
            <a:pPr algn="just">
              <a:defRPr/>
            </a:pPr>
            <a:r>
              <a:rPr lang="zh-CN" altLang="zh-CN" sz="1600" dirty="0">
                <a:solidFill>
                  <a:schemeClr val="tx2"/>
                </a:solidFill>
                <a:latin typeface="+mj-ea"/>
                <a:ea typeface="+mj-ea"/>
                <a:sym typeface="+mn-ea"/>
              </a:rPr>
              <a:t>没有固定的模板，只有适合企业自身的模板，但是《导则》中规定关键因素不能少</a:t>
            </a:r>
            <a:endParaRPr lang="zh-CN" altLang="zh-CN" sz="1600" dirty="0">
              <a:solidFill>
                <a:schemeClr val="tx2"/>
              </a:solidFill>
              <a:latin typeface="+mj-ea"/>
              <a:ea typeface="+mj-ea"/>
            </a:endParaRPr>
          </a:p>
          <a:p>
            <a:pPr algn="just">
              <a:defRPr/>
            </a:pPr>
            <a:endParaRPr lang="zh-CN" altLang="zh-CN" sz="1600" dirty="0">
              <a:solidFill>
                <a:schemeClr val="tx2"/>
              </a:solidFill>
              <a:latin typeface="+mj-ea"/>
              <a:ea typeface="+mj-ea"/>
              <a:sym typeface="+mn-ea"/>
            </a:endParaRPr>
          </a:p>
        </p:txBody>
      </p:sp>
      <p:sp>
        <p:nvSpPr>
          <p:cNvPr id="49" name="矩形 48"/>
          <p:cNvSpPr/>
          <p:nvPr/>
        </p:nvSpPr>
        <p:spPr>
          <a:xfrm>
            <a:off x="5500688" y="5284788"/>
            <a:ext cx="3143250" cy="584200"/>
          </a:xfrm>
          <a:prstGeom prst="rect">
            <a:avLst/>
          </a:prstGeom>
          <a:noFill/>
        </p:spPr>
        <p:txBody>
          <a:bodyPr>
            <a:spAutoFit/>
          </a:bodyPr>
          <a:lstStyle/>
          <a:p>
            <a:pPr algn="just">
              <a:defRPr/>
            </a:pPr>
            <a:r>
              <a:rPr lang="zh-CN" altLang="zh-CN" sz="1600" dirty="0">
                <a:solidFill>
                  <a:schemeClr val="tx2"/>
                </a:solidFill>
                <a:latin typeface="+mj-ea"/>
                <a:ea typeface="+mj-ea"/>
                <a:sym typeface="+mn-ea"/>
              </a:rPr>
              <a:t>不能纸上谈兵，还是要结合演练寻找灵感，不断完善</a:t>
            </a:r>
            <a:endParaRPr lang="en-US" altLang="zh-CN" sz="1600" dirty="0">
              <a:solidFill>
                <a:schemeClr val="tx2"/>
              </a:solidFill>
              <a:latin typeface="+mj-ea"/>
              <a:ea typeface="+mj-ea"/>
            </a:endParaRPr>
          </a:p>
        </p:txBody>
      </p:sp>
      <p:sp>
        <p:nvSpPr>
          <p:cNvPr id="50" name="矩形 49"/>
          <p:cNvSpPr/>
          <p:nvPr/>
        </p:nvSpPr>
        <p:spPr>
          <a:xfrm>
            <a:off x="5508625" y="4960938"/>
            <a:ext cx="868363" cy="368300"/>
          </a:xfrm>
          <a:prstGeom prst="rect">
            <a:avLst/>
          </a:prstGeom>
        </p:spPr>
        <p:txBody>
          <a:bodyPr wrap="none">
            <a:spAutoFit/>
          </a:bodyPr>
          <a:lstStyle/>
          <a:p>
            <a:pPr>
              <a:defRPr/>
            </a:pPr>
            <a:r>
              <a:rPr lang="zh-CN" altLang="en-US" b="1" dirty="0">
                <a:latin typeface="+mj-ea"/>
                <a:ea typeface="+mj-ea"/>
                <a:sym typeface="+mn-ea"/>
              </a:rPr>
              <a:t>严检验</a:t>
            </a:r>
            <a:endParaRPr lang="zh-CN" altLang="en-US" b="1" dirty="0">
              <a:latin typeface="+mj-ea"/>
              <a:ea typeface="+mj-ea"/>
            </a:endParaRPr>
          </a:p>
        </p:txBody>
      </p:sp>
      <p:sp>
        <p:nvSpPr>
          <p:cNvPr id="51" name="矩形 50"/>
          <p:cNvSpPr/>
          <p:nvPr/>
        </p:nvSpPr>
        <p:spPr>
          <a:xfrm>
            <a:off x="7145338" y="1989138"/>
            <a:ext cx="1858962" cy="1322387"/>
          </a:xfrm>
          <a:prstGeom prst="rect">
            <a:avLst/>
          </a:prstGeom>
          <a:noFill/>
        </p:spPr>
        <p:txBody>
          <a:bodyPr>
            <a:spAutoFit/>
          </a:bodyPr>
          <a:lstStyle/>
          <a:p>
            <a:pPr algn="just">
              <a:defRPr/>
            </a:pPr>
            <a:r>
              <a:rPr lang="zh-CN" altLang="zh-CN" sz="1600" dirty="0">
                <a:solidFill>
                  <a:schemeClr val="tx2"/>
                </a:solidFill>
                <a:latin typeface="+mj-ea"/>
                <a:ea typeface="+mj-ea"/>
                <a:sym typeface="+mn-ea"/>
              </a:rPr>
              <a:t>要突破自我，敢于创新，只要是适合自己企业的还可以研究编制专项、综合应急卡</a:t>
            </a:r>
          </a:p>
        </p:txBody>
      </p:sp>
      <p:sp>
        <p:nvSpPr>
          <p:cNvPr id="52" name="矩形 51"/>
          <p:cNvSpPr/>
          <p:nvPr/>
        </p:nvSpPr>
        <p:spPr>
          <a:xfrm>
            <a:off x="7145338" y="1681163"/>
            <a:ext cx="868362" cy="644525"/>
          </a:xfrm>
          <a:prstGeom prst="rect">
            <a:avLst/>
          </a:prstGeom>
        </p:spPr>
        <p:txBody>
          <a:bodyPr wrap="none">
            <a:spAutoFit/>
          </a:bodyPr>
          <a:lstStyle/>
          <a:p>
            <a:pPr>
              <a:defRPr/>
            </a:pPr>
            <a:r>
              <a:rPr lang="zh-CN" altLang="en-US" b="1" dirty="0">
                <a:latin typeface="+mj-ea"/>
                <a:ea typeface="+mj-ea"/>
              </a:rPr>
              <a:t>求突破</a:t>
            </a:r>
          </a:p>
          <a:p>
            <a:pPr>
              <a:defRPr/>
            </a:pPr>
            <a:endParaRPr lang="zh-CN" altLang="en-US" b="1" dirty="0">
              <a:latin typeface="+mj-ea"/>
              <a:ea typeface="+mj-ea"/>
            </a:endParaRPr>
          </a:p>
        </p:txBody>
      </p:sp>
      <p:sp>
        <p:nvSpPr>
          <p:cNvPr id="53" name="文本框 52"/>
          <p:cNvSpPr txBox="1"/>
          <p:nvPr/>
        </p:nvSpPr>
        <p:spPr>
          <a:xfrm>
            <a:off x="3887788" y="1681163"/>
            <a:ext cx="868362" cy="368300"/>
          </a:xfrm>
          <a:prstGeom prst="rect">
            <a:avLst/>
          </a:prstGeom>
          <a:noFill/>
        </p:spPr>
        <p:txBody>
          <a:bodyPr wrap="none">
            <a:spAutoFit/>
          </a:bodyPr>
          <a:lstStyle/>
          <a:p>
            <a:pPr>
              <a:defRPr/>
            </a:pPr>
            <a:r>
              <a:rPr lang="zh-CN" altLang="en-US" b="1" dirty="0">
                <a:latin typeface="+mj-ea"/>
                <a:ea typeface="+mj-ea"/>
                <a:sym typeface="+mn-ea"/>
              </a:rPr>
              <a:t>定模板</a:t>
            </a:r>
            <a:endParaRPr lang="zh-CN" altLang="en-US">
              <a:latin typeface="Arial" panose="020B0604020202020204" pitchFamily="34" charset="0"/>
              <a:ea typeface="宋体" panose="02010600030101010101" pitchFamily="2" charset="-122"/>
            </a:endParaRPr>
          </a:p>
        </p:txBody>
      </p:sp>
    </p:spTree>
  </p:cSld>
  <p:clrMapOvr>
    <a:masterClrMapping/>
  </p:clrMapOvr>
  <p:transition spd="med">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23"/>
          <p:cNvSpPr txBox="1">
            <a:spLocks noChangeArrowheads="1"/>
          </p:cNvSpPr>
          <p:nvPr/>
        </p:nvSpPr>
        <p:spPr bwMode="auto">
          <a:xfrm>
            <a:off x="687388" y="388938"/>
            <a:ext cx="1997075" cy="644525"/>
          </a:xfrm>
          <a:prstGeom prst="rect">
            <a:avLst/>
          </a:prstGeom>
          <a:noFill/>
          <a:ln w="9525">
            <a:noFill/>
            <a:miter lim="800000"/>
            <a:headEnd/>
            <a:tailEnd/>
          </a:ln>
        </p:spPr>
        <p:txBody>
          <a:bodyPr anchor="ctr">
            <a:spAutoFit/>
          </a:bodyPr>
          <a:lstStyle/>
          <a:p>
            <a:r>
              <a:rPr lang="zh-CN" altLang="en-US" sz="3600" b="1">
                <a:solidFill>
                  <a:schemeClr val="tx2"/>
                </a:solidFill>
                <a:latin typeface="宋体" charset="-122"/>
              </a:rPr>
              <a:t>结束语</a:t>
            </a:r>
          </a:p>
        </p:txBody>
      </p:sp>
      <p:sp>
        <p:nvSpPr>
          <p:cNvPr id="94210" name="矩形 3"/>
          <p:cNvSpPr>
            <a:spLocks noChangeArrowheads="1"/>
          </p:cNvSpPr>
          <p:nvPr/>
        </p:nvSpPr>
        <p:spPr bwMode="auto">
          <a:xfrm>
            <a:off x="6524625" y="1220788"/>
            <a:ext cx="2474913" cy="4256087"/>
          </a:xfrm>
          <a:prstGeom prst="rect">
            <a:avLst/>
          </a:prstGeom>
          <a:noFill/>
          <a:ln w="12700">
            <a:solidFill>
              <a:srgbClr val="3333FF"/>
            </a:solidFill>
            <a:miter lim="800000"/>
            <a:headEnd/>
            <a:tailEnd/>
          </a:ln>
        </p:spPr>
        <p:txBody>
          <a:bodyPr>
            <a:spAutoFit/>
          </a:bodyPr>
          <a:lstStyle/>
          <a:p>
            <a:pPr algn="just">
              <a:lnSpc>
                <a:spcPts val="2325"/>
              </a:lnSpc>
              <a:buFont typeface="Wingdings" pitchFamily="2" charset="2"/>
              <a:buNone/>
            </a:pPr>
            <a:r>
              <a:rPr lang="en-US" altLang="zh-CN" sz="1600">
                <a:solidFill>
                  <a:schemeClr val="tx2"/>
                </a:solidFill>
                <a:latin typeface="华文中宋"/>
                <a:ea typeface="华文中宋"/>
                <a:cs typeface="华文中宋"/>
              </a:rPr>
              <a:t>    </a:t>
            </a:r>
            <a:r>
              <a:rPr lang="zh-CN" altLang="zh-CN" sz="1600" b="1">
                <a:solidFill>
                  <a:schemeClr val="tx2"/>
                </a:solidFill>
                <a:latin typeface="华文中宋"/>
                <a:ea typeface="华文中宋"/>
                <a:cs typeface="华文中宋"/>
              </a:rPr>
              <a:t>编制应急处置卡是一项系统的活动，每个企业可根据自己的实际情况，开展相应的风险辨识，修订现场应急处置方案，找到</a:t>
            </a:r>
            <a:r>
              <a:rPr lang="zh-CN" altLang="zh-CN" sz="1600" b="1">
                <a:solidFill>
                  <a:schemeClr val="tx2"/>
                </a:solidFill>
                <a:latin typeface="华文中宋"/>
                <a:ea typeface="华文中宋"/>
                <a:cs typeface="华文中宋"/>
                <a:sym typeface="+mn-ea"/>
              </a:rPr>
              <a:t>适合</a:t>
            </a:r>
            <a:r>
              <a:rPr lang="zh-CN" altLang="zh-CN" sz="1600" b="1">
                <a:solidFill>
                  <a:schemeClr val="tx2"/>
                </a:solidFill>
                <a:latin typeface="华文中宋"/>
                <a:ea typeface="华文中宋"/>
                <a:cs typeface="华文中宋"/>
              </a:rPr>
              <a:t>自己的编制方法。在编制中领导一定要重视编制工作，倡导全员参与、发挥员工的能动性和创造性，专业部门设定好框架，组织好培训，编制出的应急处置卡必须经过桌推实演、评审论断、不断修编等过程才可出炉。</a:t>
            </a:r>
          </a:p>
        </p:txBody>
      </p:sp>
      <p:sp>
        <p:nvSpPr>
          <p:cNvPr id="94211" name="Freeform 5"/>
          <p:cNvSpPr>
            <a:spLocks noEditPoints="1"/>
          </p:cNvSpPr>
          <p:nvPr/>
        </p:nvSpPr>
        <p:spPr bwMode="auto">
          <a:xfrm>
            <a:off x="30163" y="1957388"/>
            <a:ext cx="3097212" cy="3079750"/>
          </a:xfrm>
          <a:custGeom>
            <a:avLst/>
            <a:gdLst>
              <a:gd name="T0" fmla="*/ 1548301 w 4948"/>
              <a:gd name="T1" fmla="*/ 2721703 h 4921"/>
              <a:gd name="T2" fmla="*/ 1548301 w 4948"/>
              <a:gd name="T3" fmla="*/ 358679 h 4921"/>
              <a:gd name="T4" fmla="*/ 1674093 w 4948"/>
              <a:gd name="T5" fmla="*/ 0 h 4921"/>
              <a:gd name="T6" fmla="*/ 1363056 w 4948"/>
              <a:gd name="T7" fmla="*/ 244753 h 4921"/>
              <a:gd name="T8" fmla="*/ 1061406 w 4948"/>
              <a:gd name="T9" fmla="*/ 72612 h 4921"/>
              <a:gd name="T10" fmla="*/ 871780 w 4948"/>
              <a:gd name="T11" fmla="*/ 423779 h 4921"/>
              <a:gd name="T12" fmla="*/ 542594 w 4948"/>
              <a:gd name="T13" fmla="*/ 362435 h 4921"/>
              <a:gd name="T14" fmla="*/ 501289 w 4948"/>
              <a:gd name="T15" fmla="*/ 762427 h 4921"/>
              <a:gd name="T16" fmla="*/ 153328 w 4948"/>
              <a:gd name="T17" fmla="*/ 860078 h 4921"/>
              <a:gd name="T18" fmla="*/ 277868 w 4948"/>
              <a:gd name="T19" fmla="*/ 1244422 h 4921"/>
              <a:gd name="T20" fmla="*/ 0 w 4948"/>
              <a:gd name="T21" fmla="*/ 1414685 h 4921"/>
              <a:gd name="T22" fmla="*/ 257842 w 4948"/>
              <a:gd name="T23" fmla="*/ 1727668 h 4921"/>
              <a:gd name="T24" fmla="*/ 68215 w 4948"/>
              <a:gd name="T25" fmla="*/ 2009353 h 4921"/>
              <a:gd name="T26" fmla="*/ 424312 w 4948"/>
              <a:gd name="T27" fmla="*/ 2201525 h 4921"/>
              <a:gd name="T28" fmla="*/ 364232 w 4948"/>
              <a:gd name="T29" fmla="*/ 2540798 h 4921"/>
              <a:gd name="T30" fmla="*/ 764137 w 4948"/>
              <a:gd name="T31" fmla="*/ 2583365 h 4921"/>
              <a:gd name="T32" fmla="*/ 827346 w 4948"/>
              <a:gd name="T33" fmla="*/ 2908867 h 4921"/>
              <a:gd name="T34" fmla="*/ 1210353 w 4948"/>
              <a:gd name="T35" fmla="*/ 2803705 h 4921"/>
              <a:gd name="T36" fmla="*/ 1422509 w 4948"/>
              <a:gd name="T37" fmla="*/ 3080382 h 4921"/>
              <a:gd name="T38" fmla="*/ 1732295 w 4948"/>
              <a:gd name="T39" fmla="*/ 2839385 h 4921"/>
              <a:gd name="T40" fmla="*/ 2035196 w 4948"/>
              <a:gd name="T41" fmla="*/ 3007770 h 4921"/>
              <a:gd name="T42" fmla="*/ 2226699 w 4948"/>
              <a:gd name="T43" fmla="*/ 2671000 h 4921"/>
              <a:gd name="T44" fmla="*/ 2554008 w 4948"/>
              <a:gd name="T45" fmla="*/ 2717947 h 4921"/>
              <a:gd name="T46" fmla="*/ 2606578 w 4948"/>
              <a:gd name="T47" fmla="*/ 2337985 h 4921"/>
              <a:gd name="T48" fmla="*/ 2943274 w 4948"/>
              <a:gd name="T49" fmla="*/ 2220304 h 4921"/>
              <a:gd name="T50" fmla="*/ 2841264 w 4948"/>
              <a:gd name="T51" fmla="*/ 1852235 h 4921"/>
              <a:gd name="T52" fmla="*/ 3096602 w 4948"/>
              <a:gd name="T53" fmla="*/ 1665697 h 4921"/>
              <a:gd name="T54" fmla="*/ 2866297 w 4948"/>
              <a:gd name="T55" fmla="*/ 1360226 h 4921"/>
              <a:gd name="T56" fmla="*/ 3028387 w 4948"/>
              <a:gd name="T57" fmla="*/ 1071029 h 4921"/>
              <a:gd name="T58" fmla="*/ 2697323 w 4948"/>
              <a:gd name="T59" fmla="*/ 875727 h 4921"/>
              <a:gd name="T60" fmla="*/ 2732370 w 4948"/>
              <a:gd name="T61" fmla="*/ 539583 h 4921"/>
              <a:gd name="T62" fmla="*/ 2348110 w 4948"/>
              <a:gd name="T63" fmla="*/ 488880 h 4921"/>
              <a:gd name="T64" fmla="*/ 2269256 w 4948"/>
              <a:gd name="T65" fmla="*/ 171515 h 4921"/>
              <a:gd name="T66" fmla="*/ 1891255 w 4948"/>
              <a:gd name="T67" fmla="*/ 271044 h 4921"/>
              <a:gd name="T68" fmla="*/ 1674093 w 4948"/>
              <a:gd name="T69" fmla="*/ 0 h 49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8"/>
              <a:gd name="T106" fmla="*/ 0 h 4921"/>
              <a:gd name="T107" fmla="*/ 4948 w 4948"/>
              <a:gd name="T108" fmla="*/ 4921 h 49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8" h="4921">
                <a:moveTo>
                  <a:pt x="4362" y="2461"/>
                </a:moveTo>
                <a:cubicBezTo>
                  <a:pt x="4362" y="3503"/>
                  <a:pt x="3517" y="4348"/>
                  <a:pt x="2474" y="4348"/>
                </a:cubicBezTo>
                <a:cubicBezTo>
                  <a:pt x="1431" y="4348"/>
                  <a:pt x="586" y="3503"/>
                  <a:pt x="586" y="2461"/>
                </a:cubicBezTo>
                <a:cubicBezTo>
                  <a:pt x="586" y="1418"/>
                  <a:pt x="1431" y="573"/>
                  <a:pt x="2474" y="573"/>
                </a:cubicBezTo>
                <a:cubicBezTo>
                  <a:pt x="3517" y="573"/>
                  <a:pt x="4362" y="1418"/>
                  <a:pt x="4362" y="2461"/>
                </a:cubicBezTo>
                <a:close/>
                <a:moveTo>
                  <a:pt x="2675" y="0"/>
                </a:moveTo>
                <a:lnTo>
                  <a:pt x="2282" y="0"/>
                </a:lnTo>
                <a:lnTo>
                  <a:pt x="2178" y="391"/>
                </a:lnTo>
                <a:cubicBezTo>
                  <a:pt x="2097" y="403"/>
                  <a:pt x="2017" y="420"/>
                  <a:pt x="1939" y="441"/>
                </a:cubicBezTo>
                <a:lnTo>
                  <a:pt x="1696" y="116"/>
                </a:lnTo>
                <a:lnTo>
                  <a:pt x="1334" y="269"/>
                </a:lnTo>
                <a:lnTo>
                  <a:pt x="1393" y="677"/>
                </a:lnTo>
                <a:cubicBezTo>
                  <a:pt x="1334" y="713"/>
                  <a:pt x="1276" y="752"/>
                  <a:pt x="1221" y="794"/>
                </a:cubicBezTo>
                <a:lnTo>
                  <a:pt x="867" y="579"/>
                </a:lnTo>
                <a:lnTo>
                  <a:pt x="588" y="856"/>
                </a:lnTo>
                <a:lnTo>
                  <a:pt x="801" y="1218"/>
                </a:lnTo>
                <a:cubicBezTo>
                  <a:pt x="751" y="1286"/>
                  <a:pt x="704" y="1357"/>
                  <a:pt x="662" y="1431"/>
                </a:cubicBezTo>
                <a:lnTo>
                  <a:pt x="245" y="1374"/>
                </a:lnTo>
                <a:lnTo>
                  <a:pt x="101" y="1738"/>
                </a:lnTo>
                <a:lnTo>
                  <a:pt x="444" y="1988"/>
                </a:lnTo>
                <a:cubicBezTo>
                  <a:pt x="431" y="2045"/>
                  <a:pt x="420" y="2103"/>
                  <a:pt x="412" y="2161"/>
                </a:cubicBezTo>
                <a:lnTo>
                  <a:pt x="0" y="2260"/>
                </a:lnTo>
                <a:lnTo>
                  <a:pt x="0" y="2652"/>
                </a:lnTo>
                <a:lnTo>
                  <a:pt x="412" y="2760"/>
                </a:lnTo>
                <a:cubicBezTo>
                  <a:pt x="421" y="2829"/>
                  <a:pt x="435" y="2897"/>
                  <a:pt x="451" y="2963"/>
                </a:cubicBezTo>
                <a:lnTo>
                  <a:pt x="109" y="3210"/>
                </a:lnTo>
                <a:lnTo>
                  <a:pt x="259" y="3572"/>
                </a:lnTo>
                <a:lnTo>
                  <a:pt x="678" y="3517"/>
                </a:lnTo>
                <a:cubicBezTo>
                  <a:pt x="715" y="3581"/>
                  <a:pt x="756" y="3643"/>
                  <a:pt x="801" y="3703"/>
                </a:cubicBezTo>
                <a:lnTo>
                  <a:pt x="582" y="4059"/>
                </a:lnTo>
                <a:lnTo>
                  <a:pt x="861" y="4336"/>
                </a:lnTo>
                <a:lnTo>
                  <a:pt x="1221" y="4127"/>
                </a:lnTo>
                <a:cubicBezTo>
                  <a:pt x="1275" y="4168"/>
                  <a:pt x="1331" y="4206"/>
                  <a:pt x="1389" y="4242"/>
                </a:cubicBezTo>
                <a:lnTo>
                  <a:pt x="1322" y="4647"/>
                </a:lnTo>
                <a:lnTo>
                  <a:pt x="1684" y="4800"/>
                </a:lnTo>
                <a:lnTo>
                  <a:pt x="1934" y="4479"/>
                </a:lnTo>
                <a:cubicBezTo>
                  <a:pt x="2014" y="4500"/>
                  <a:pt x="2095" y="4518"/>
                  <a:pt x="2178" y="4531"/>
                </a:cubicBezTo>
                <a:lnTo>
                  <a:pt x="2273" y="4921"/>
                </a:lnTo>
                <a:lnTo>
                  <a:pt x="2667" y="4921"/>
                </a:lnTo>
                <a:lnTo>
                  <a:pt x="2768" y="4536"/>
                </a:lnTo>
                <a:cubicBezTo>
                  <a:pt x="2853" y="4525"/>
                  <a:pt x="2936" y="4510"/>
                  <a:pt x="3017" y="4489"/>
                </a:cubicBezTo>
                <a:lnTo>
                  <a:pt x="3252" y="4805"/>
                </a:lnTo>
                <a:lnTo>
                  <a:pt x="3614" y="4653"/>
                </a:lnTo>
                <a:lnTo>
                  <a:pt x="3558" y="4267"/>
                </a:lnTo>
                <a:cubicBezTo>
                  <a:pt x="3625" y="4229"/>
                  <a:pt x="3689" y="4187"/>
                  <a:pt x="3750" y="4141"/>
                </a:cubicBezTo>
                <a:lnTo>
                  <a:pt x="4081" y="4342"/>
                </a:lnTo>
                <a:lnTo>
                  <a:pt x="4360" y="4065"/>
                </a:lnTo>
                <a:lnTo>
                  <a:pt x="4165" y="3735"/>
                </a:lnTo>
                <a:cubicBezTo>
                  <a:pt x="4224" y="3659"/>
                  <a:pt x="4277" y="3579"/>
                  <a:pt x="4325" y="3495"/>
                </a:cubicBezTo>
                <a:lnTo>
                  <a:pt x="4703" y="3547"/>
                </a:lnTo>
                <a:lnTo>
                  <a:pt x="4847" y="3183"/>
                </a:lnTo>
                <a:lnTo>
                  <a:pt x="4540" y="2959"/>
                </a:lnTo>
                <a:cubicBezTo>
                  <a:pt x="4557" y="2891"/>
                  <a:pt x="4570" y="2821"/>
                  <a:pt x="4580" y="2749"/>
                </a:cubicBezTo>
                <a:lnTo>
                  <a:pt x="4948" y="2661"/>
                </a:lnTo>
                <a:lnTo>
                  <a:pt x="4948" y="2269"/>
                </a:lnTo>
                <a:lnTo>
                  <a:pt x="4580" y="2173"/>
                </a:lnTo>
                <a:cubicBezTo>
                  <a:pt x="4569" y="2091"/>
                  <a:pt x="4553" y="2011"/>
                  <a:pt x="4533" y="1932"/>
                </a:cubicBezTo>
                <a:lnTo>
                  <a:pt x="4839" y="1711"/>
                </a:lnTo>
                <a:lnTo>
                  <a:pt x="4690" y="1349"/>
                </a:lnTo>
                <a:lnTo>
                  <a:pt x="4310" y="1399"/>
                </a:lnTo>
                <a:cubicBezTo>
                  <a:pt x="4266" y="1326"/>
                  <a:pt x="4218" y="1255"/>
                  <a:pt x="4166" y="1188"/>
                </a:cubicBezTo>
                <a:lnTo>
                  <a:pt x="4366" y="862"/>
                </a:lnTo>
                <a:lnTo>
                  <a:pt x="4087" y="585"/>
                </a:lnTo>
                <a:lnTo>
                  <a:pt x="3752" y="781"/>
                </a:lnTo>
                <a:cubicBezTo>
                  <a:pt x="3691" y="736"/>
                  <a:pt x="3628" y="695"/>
                  <a:pt x="3563" y="656"/>
                </a:cubicBezTo>
                <a:lnTo>
                  <a:pt x="3626" y="274"/>
                </a:lnTo>
                <a:lnTo>
                  <a:pt x="3264" y="121"/>
                </a:lnTo>
                <a:lnTo>
                  <a:pt x="3022" y="433"/>
                </a:lnTo>
                <a:cubicBezTo>
                  <a:pt x="2939" y="412"/>
                  <a:pt x="2855" y="396"/>
                  <a:pt x="2769" y="385"/>
                </a:cubicBezTo>
                <a:lnTo>
                  <a:pt x="2675" y="0"/>
                </a:lnTo>
                <a:close/>
              </a:path>
            </a:pathLst>
          </a:custGeom>
          <a:solidFill>
            <a:schemeClr val="tx1"/>
          </a:solidFill>
          <a:ln w="9525">
            <a:noFill/>
            <a:round/>
            <a:headEnd/>
            <a:tailEnd/>
          </a:ln>
        </p:spPr>
        <p:txBody>
          <a:bodyPr/>
          <a:lstStyle/>
          <a:p>
            <a:endParaRPr lang="zh-CN" altLang="en-US"/>
          </a:p>
        </p:txBody>
      </p:sp>
      <p:sp>
        <p:nvSpPr>
          <p:cNvPr id="94212" name="Freeform 6"/>
          <p:cNvSpPr>
            <a:spLocks noEditPoints="1"/>
          </p:cNvSpPr>
          <p:nvPr/>
        </p:nvSpPr>
        <p:spPr bwMode="auto">
          <a:xfrm>
            <a:off x="3357563" y="1949450"/>
            <a:ext cx="3095625" cy="3095625"/>
          </a:xfrm>
          <a:custGeom>
            <a:avLst/>
            <a:gdLst>
              <a:gd name="T0" fmla="*/ 886441 w 4950"/>
              <a:gd name="T1" fmla="*/ 2534709 h 4943"/>
              <a:gd name="T2" fmla="*/ 2209535 w 4950"/>
              <a:gd name="T3" fmla="*/ 560416 h 4943"/>
              <a:gd name="T4" fmla="*/ 2515441 w 4950"/>
              <a:gd name="T5" fmla="*/ 331867 h 4943"/>
              <a:gd name="T6" fmla="*/ 2119452 w 4950"/>
              <a:gd name="T7" fmla="*/ 361296 h 4943"/>
              <a:gd name="T8" fmla="*/ 1963683 w 4950"/>
              <a:gd name="T9" fmla="*/ 48841 h 4943"/>
              <a:gd name="T10" fmla="*/ 1608356 w 4950"/>
              <a:gd name="T11" fmla="*/ 235437 h 4943"/>
              <a:gd name="T12" fmla="*/ 1368135 w 4950"/>
              <a:gd name="T13" fmla="*/ 0 h 4943"/>
              <a:gd name="T14" fmla="*/ 1109772 w 4950"/>
              <a:gd name="T15" fmla="*/ 310577 h 4943"/>
              <a:gd name="T16" fmla="*/ 764454 w 4950"/>
              <a:gd name="T17" fmla="*/ 197241 h 4943"/>
              <a:gd name="T18" fmla="*/ 653727 w 4950"/>
              <a:gd name="T19" fmla="*/ 588594 h 4943"/>
              <a:gd name="T20" fmla="*/ 325925 w 4950"/>
              <a:gd name="T21" fmla="*/ 574818 h 4943"/>
              <a:gd name="T22" fmla="*/ 365962 w 4950"/>
              <a:gd name="T23" fmla="*/ 980572 h 4943"/>
              <a:gd name="T24" fmla="*/ 50046 w 4950"/>
              <a:gd name="T25" fmla="*/ 1109562 h 4943"/>
              <a:gd name="T26" fmla="*/ 239596 w 4950"/>
              <a:gd name="T27" fmla="*/ 1469606 h 4943"/>
              <a:gd name="T28" fmla="*/ 0 w 4950"/>
              <a:gd name="T29" fmla="*/ 1719445 h 4943"/>
              <a:gd name="T30" fmla="*/ 309035 w 4950"/>
              <a:gd name="T31" fmla="*/ 1979303 h 4943"/>
              <a:gd name="T32" fmla="*/ 179540 w 4950"/>
              <a:gd name="T33" fmla="*/ 2286749 h 4943"/>
              <a:gd name="T34" fmla="*/ 558639 w 4950"/>
              <a:gd name="T35" fmla="*/ 2413234 h 4943"/>
              <a:gd name="T36" fmla="*/ 580535 w 4950"/>
              <a:gd name="T37" fmla="*/ 2763259 h 4943"/>
              <a:gd name="T38" fmla="*/ 974022 w 4950"/>
              <a:gd name="T39" fmla="*/ 2735708 h 4943"/>
              <a:gd name="T40" fmla="*/ 1132293 w 4950"/>
              <a:gd name="T41" fmla="*/ 3046285 h 4943"/>
              <a:gd name="T42" fmla="*/ 1481364 w 4950"/>
              <a:gd name="T43" fmla="*/ 2872838 h 4943"/>
              <a:gd name="T44" fmla="*/ 1727841 w 4950"/>
              <a:gd name="T45" fmla="*/ 3095126 h 4943"/>
              <a:gd name="T46" fmla="*/ 1984953 w 4950"/>
              <a:gd name="T47" fmla="*/ 2807091 h 4943"/>
              <a:gd name="T48" fmla="*/ 2331522 w 4950"/>
              <a:gd name="T49" fmla="*/ 2897885 h 4943"/>
              <a:gd name="T50" fmla="*/ 2452258 w 4950"/>
              <a:gd name="T51" fmla="*/ 2533457 h 4943"/>
              <a:gd name="T52" fmla="*/ 2770051 w 4950"/>
              <a:gd name="T53" fmla="*/ 2520308 h 4943"/>
              <a:gd name="T54" fmla="*/ 2748782 w 4950"/>
              <a:gd name="T55" fmla="*/ 2136470 h 4943"/>
              <a:gd name="T56" fmla="*/ 3045930 w 4950"/>
              <a:gd name="T57" fmla="*/ 1985564 h 4943"/>
              <a:gd name="T58" fmla="*/ 2878902 w 4950"/>
              <a:gd name="T59" fmla="*/ 1636791 h 4943"/>
              <a:gd name="T60" fmla="*/ 3096602 w 4950"/>
              <a:gd name="T61" fmla="*/ 1375681 h 4943"/>
              <a:gd name="T62" fmla="*/ 2804458 w 4950"/>
              <a:gd name="T63" fmla="*/ 1117075 h 4943"/>
              <a:gd name="T64" fmla="*/ 2916436 w 4950"/>
              <a:gd name="T65" fmla="*/ 808377 h 4943"/>
              <a:gd name="T66" fmla="*/ 2544843 w 4950"/>
              <a:gd name="T67" fmla="*/ 679387 h 4943"/>
              <a:gd name="T68" fmla="*/ 2515441 w 4950"/>
              <a:gd name="T69" fmla="*/ 331867 h 49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50"/>
              <a:gd name="T106" fmla="*/ 0 h 4943"/>
              <a:gd name="T107" fmla="*/ 4950 w 4950"/>
              <a:gd name="T108" fmla="*/ 4943 h 49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50" h="4943">
                <a:moveTo>
                  <a:pt x="4051" y="3529"/>
                </a:moveTo>
                <a:cubicBezTo>
                  <a:pt x="3467" y="4400"/>
                  <a:pt x="2287" y="4632"/>
                  <a:pt x="1417" y="4048"/>
                </a:cubicBezTo>
                <a:cubicBezTo>
                  <a:pt x="546" y="3464"/>
                  <a:pt x="314" y="2284"/>
                  <a:pt x="898" y="1414"/>
                </a:cubicBezTo>
                <a:cubicBezTo>
                  <a:pt x="1482" y="543"/>
                  <a:pt x="2662" y="311"/>
                  <a:pt x="3532" y="895"/>
                </a:cubicBezTo>
                <a:cubicBezTo>
                  <a:pt x="4403" y="1479"/>
                  <a:pt x="4635" y="2659"/>
                  <a:pt x="4051" y="3529"/>
                </a:cubicBezTo>
                <a:close/>
                <a:moveTo>
                  <a:pt x="4021" y="530"/>
                </a:moveTo>
                <a:lnTo>
                  <a:pt x="3693" y="309"/>
                </a:lnTo>
                <a:lnTo>
                  <a:pt x="3388" y="577"/>
                </a:lnTo>
                <a:cubicBezTo>
                  <a:pt x="3313" y="542"/>
                  <a:pt x="3236" y="511"/>
                  <a:pt x="3159" y="486"/>
                </a:cubicBezTo>
                <a:lnTo>
                  <a:pt x="3139" y="78"/>
                </a:lnTo>
                <a:lnTo>
                  <a:pt x="2751" y="2"/>
                </a:lnTo>
                <a:lnTo>
                  <a:pt x="2571" y="376"/>
                </a:lnTo>
                <a:cubicBezTo>
                  <a:pt x="2502" y="373"/>
                  <a:pt x="2432" y="374"/>
                  <a:pt x="2362" y="378"/>
                </a:cubicBezTo>
                <a:lnTo>
                  <a:pt x="2187" y="0"/>
                </a:lnTo>
                <a:lnTo>
                  <a:pt x="1799" y="75"/>
                </a:lnTo>
                <a:lnTo>
                  <a:pt x="1774" y="496"/>
                </a:lnTo>
                <a:cubicBezTo>
                  <a:pt x="1694" y="525"/>
                  <a:pt x="1615" y="558"/>
                  <a:pt x="1539" y="597"/>
                </a:cubicBezTo>
                <a:lnTo>
                  <a:pt x="1222" y="315"/>
                </a:lnTo>
                <a:lnTo>
                  <a:pt x="898" y="539"/>
                </a:lnTo>
                <a:lnTo>
                  <a:pt x="1045" y="940"/>
                </a:lnTo>
                <a:cubicBezTo>
                  <a:pt x="1002" y="980"/>
                  <a:pt x="960" y="1022"/>
                  <a:pt x="920" y="1066"/>
                </a:cubicBezTo>
                <a:lnTo>
                  <a:pt x="521" y="918"/>
                </a:lnTo>
                <a:lnTo>
                  <a:pt x="302" y="1245"/>
                </a:lnTo>
                <a:lnTo>
                  <a:pt x="585" y="1566"/>
                </a:lnTo>
                <a:cubicBezTo>
                  <a:pt x="555" y="1629"/>
                  <a:pt x="528" y="1693"/>
                  <a:pt x="504" y="1758"/>
                </a:cubicBezTo>
                <a:lnTo>
                  <a:pt x="80" y="1772"/>
                </a:lnTo>
                <a:lnTo>
                  <a:pt x="2" y="2158"/>
                </a:lnTo>
                <a:lnTo>
                  <a:pt x="383" y="2347"/>
                </a:lnTo>
                <a:cubicBezTo>
                  <a:pt x="378" y="2422"/>
                  <a:pt x="378" y="2496"/>
                  <a:pt x="381" y="2571"/>
                </a:cubicBezTo>
                <a:lnTo>
                  <a:pt x="0" y="2746"/>
                </a:lnTo>
                <a:lnTo>
                  <a:pt x="77" y="3133"/>
                </a:lnTo>
                <a:lnTo>
                  <a:pt x="494" y="3161"/>
                </a:lnTo>
                <a:cubicBezTo>
                  <a:pt x="517" y="3225"/>
                  <a:pt x="542" y="3289"/>
                  <a:pt x="570" y="3351"/>
                </a:cubicBezTo>
                <a:lnTo>
                  <a:pt x="287" y="3652"/>
                </a:lnTo>
                <a:lnTo>
                  <a:pt x="504" y="3982"/>
                </a:lnTo>
                <a:lnTo>
                  <a:pt x="893" y="3854"/>
                </a:lnTo>
                <a:cubicBezTo>
                  <a:pt x="947" y="3917"/>
                  <a:pt x="1005" y="3977"/>
                  <a:pt x="1067" y="4034"/>
                </a:cubicBezTo>
                <a:lnTo>
                  <a:pt x="928" y="4413"/>
                </a:lnTo>
                <a:lnTo>
                  <a:pt x="1257" y="4634"/>
                </a:lnTo>
                <a:lnTo>
                  <a:pt x="1557" y="4369"/>
                </a:lnTo>
                <a:cubicBezTo>
                  <a:pt x="1634" y="4408"/>
                  <a:pt x="1712" y="4441"/>
                  <a:pt x="1791" y="4470"/>
                </a:cubicBezTo>
                <a:lnTo>
                  <a:pt x="1810" y="4865"/>
                </a:lnTo>
                <a:lnTo>
                  <a:pt x="2199" y="4941"/>
                </a:lnTo>
                <a:lnTo>
                  <a:pt x="2368" y="4588"/>
                </a:lnTo>
                <a:cubicBezTo>
                  <a:pt x="2445" y="4593"/>
                  <a:pt x="2522" y="4594"/>
                  <a:pt x="2599" y="4590"/>
                </a:cubicBezTo>
                <a:lnTo>
                  <a:pt x="2762" y="4943"/>
                </a:lnTo>
                <a:lnTo>
                  <a:pt x="3150" y="4868"/>
                </a:lnTo>
                <a:lnTo>
                  <a:pt x="3173" y="4483"/>
                </a:lnTo>
                <a:cubicBezTo>
                  <a:pt x="3264" y="4452"/>
                  <a:pt x="3354" y="4416"/>
                  <a:pt x="3440" y="4373"/>
                </a:cubicBezTo>
                <a:lnTo>
                  <a:pt x="3727" y="4628"/>
                </a:lnTo>
                <a:lnTo>
                  <a:pt x="4051" y="4404"/>
                </a:lnTo>
                <a:lnTo>
                  <a:pt x="3920" y="4046"/>
                </a:lnTo>
                <a:cubicBezTo>
                  <a:pt x="3973" y="3998"/>
                  <a:pt x="4023" y="3947"/>
                  <a:pt x="4071" y="3893"/>
                </a:cubicBezTo>
                <a:lnTo>
                  <a:pt x="4428" y="4025"/>
                </a:lnTo>
                <a:lnTo>
                  <a:pt x="4648" y="3698"/>
                </a:lnTo>
                <a:lnTo>
                  <a:pt x="4394" y="3412"/>
                </a:lnTo>
                <a:cubicBezTo>
                  <a:pt x="4431" y="3337"/>
                  <a:pt x="4463" y="3261"/>
                  <a:pt x="4489" y="3183"/>
                </a:cubicBezTo>
                <a:lnTo>
                  <a:pt x="4869" y="3171"/>
                </a:lnTo>
                <a:lnTo>
                  <a:pt x="4947" y="2785"/>
                </a:lnTo>
                <a:lnTo>
                  <a:pt x="4602" y="2614"/>
                </a:lnTo>
                <a:cubicBezTo>
                  <a:pt x="4607" y="2528"/>
                  <a:pt x="4606" y="2442"/>
                  <a:pt x="4601" y="2357"/>
                </a:cubicBezTo>
                <a:lnTo>
                  <a:pt x="4950" y="2197"/>
                </a:lnTo>
                <a:lnTo>
                  <a:pt x="4872" y="1810"/>
                </a:lnTo>
                <a:lnTo>
                  <a:pt x="4483" y="1784"/>
                </a:lnTo>
                <a:cubicBezTo>
                  <a:pt x="4457" y="1713"/>
                  <a:pt x="4427" y="1643"/>
                  <a:pt x="4395" y="1575"/>
                </a:cubicBezTo>
                <a:lnTo>
                  <a:pt x="4662" y="1291"/>
                </a:lnTo>
                <a:lnTo>
                  <a:pt x="4445" y="960"/>
                </a:lnTo>
                <a:lnTo>
                  <a:pt x="4068" y="1085"/>
                </a:lnTo>
                <a:cubicBezTo>
                  <a:pt x="4011" y="1022"/>
                  <a:pt x="3949" y="961"/>
                  <a:pt x="3884" y="904"/>
                </a:cubicBezTo>
                <a:lnTo>
                  <a:pt x="4021" y="530"/>
                </a:lnTo>
                <a:close/>
              </a:path>
            </a:pathLst>
          </a:custGeom>
          <a:solidFill>
            <a:schemeClr val="tx1"/>
          </a:solidFill>
          <a:ln w="9525">
            <a:noFill/>
            <a:round/>
            <a:headEnd/>
            <a:tailEnd/>
          </a:ln>
        </p:spPr>
        <p:txBody>
          <a:bodyPr/>
          <a:lstStyle/>
          <a:p>
            <a:endParaRPr lang="zh-CN" altLang="en-US"/>
          </a:p>
        </p:txBody>
      </p:sp>
      <p:sp>
        <p:nvSpPr>
          <p:cNvPr id="94213" name="Freeform 7"/>
          <p:cNvSpPr>
            <a:spLocks noEditPoints="1"/>
          </p:cNvSpPr>
          <p:nvPr/>
        </p:nvSpPr>
        <p:spPr bwMode="auto">
          <a:xfrm>
            <a:off x="2716213" y="1465263"/>
            <a:ext cx="1058862" cy="1058862"/>
          </a:xfrm>
          <a:custGeom>
            <a:avLst/>
            <a:gdLst>
              <a:gd name="T0" fmla="*/ 621038 w 1572"/>
              <a:gd name="T1" fmla="*/ 125365 h 1571"/>
              <a:gd name="T2" fmla="*/ 429069 w 1572"/>
              <a:gd name="T3" fmla="*/ 931476 h 1571"/>
              <a:gd name="T4" fmla="*/ 364405 w 1572"/>
              <a:gd name="T5" fmla="*/ 1034599 h 1571"/>
              <a:gd name="T6" fmla="*/ 487670 w 1572"/>
              <a:gd name="T7" fmla="*/ 977982 h 1571"/>
              <a:gd name="T8" fmla="*/ 573888 w 1572"/>
              <a:gd name="T9" fmla="*/ 1058863 h 1571"/>
              <a:gd name="T10" fmla="*/ 665494 w 1572"/>
              <a:gd name="T11" fmla="*/ 957088 h 1571"/>
              <a:gd name="T12" fmla="*/ 769899 w 1572"/>
              <a:gd name="T13" fmla="*/ 1003595 h 1571"/>
              <a:gd name="T14" fmla="*/ 815702 w 1572"/>
              <a:gd name="T15" fmla="*/ 872837 h 1571"/>
              <a:gd name="T16" fmla="*/ 938966 w 1572"/>
              <a:gd name="T17" fmla="*/ 868119 h 1571"/>
              <a:gd name="T18" fmla="*/ 928189 w 1572"/>
              <a:gd name="T19" fmla="*/ 729274 h 1571"/>
              <a:gd name="T20" fmla="*/ 1034614 w 1572"/>
              <a:gd name="T21" fmla="*/ 694900 h 1571"/>
              <a:gd name="T22" fmla="*/ 973319 w 1572"/>
              <a:gd name="T23" fmla="*/ 569535 h 1571"/>
              <a:gd name="T24" fmla="*/ 1058863 w 1572"/>
              <a:gd name="T25" fmla="*/ 490002 h 1571"/>
              <a:gd name="T26" fmla="*/ 955806 w 1572"/>
              <a:gd name="T27" fmla="*/ 397663 h 1571"/>
              <a:gd name="T28" fmla="*/ 1002956 w 1572"/>
              <a:gd name="T29" fmla="*/ 289148 h 1571"/>
              <a:gd name="T30" fmla="*/ 873629 w 1572"/>
              <a:gd name="T31" fmla="*/ 243316 h 1571"/>
              <a:gd name="T32" fmla="*/ 878344 w 1572"/>
              <a:gd name="T33" fmla="*/ 128735 h 1571"/>
              <a:gd name="T34" fmla="*/ 742955 w 1572"/>
              <a:gd name="T35" fmla="*/ 134127 h 1571"/>
              <a:gd name="T36" fmla="*/ 694458 w 1572"/>
              <a:gd name="T37" fmla="*/ 24264 h 1571"/>
              <a:gd name="T38" fmla="*/ 571867 w 1572"/>
              <a:gd name="T39" fmla="*/ 80207 h 1571"/>
              <a:gd name="T40" fmla="*/ 484975 w 1572"/>
              <a:gd name="T41" fmla="*/ 0 h 1571"/>
              <a:gd name="T42" fmla="*/ 394043 w 1572"/>
              <a:gd name="T43" fmla="*/ 97057 h 1571"/>
              <a:gd name="T44" fmla="*/ 288965 w 1572"/>
              <a:gd name="T45" fmla="*/ 55942 h 1571"/>
              <a:gd name="T46" fmla="*/ 241141 w 1572"/>
              <a:gd name="T47" fmla="*/ 178612 h 1571"/>
              <a:gd name="T48" fmla="*/ 119897 w 1572"/>
              <a:gd name="T49" fmla="*/ 191418 h 1571"/>
              <a:gd name="T50" fmla="*/ 124612 w 1572"/>
              <a:gd name="T51" fmla="*/ 322175 h 1571"/>
              <a:gd name="T52" fmla="*/ 24922 w 1572"/>
              <a:gd name="T53" fmla="*/ 364637 h 1571"/>
              <a:gd name="T54" fmla="*/ 76788 w 1572"/>
              <a:gd name="T55" fmla="*/ 485284 h 1571"/>
              <a:gd name="T56" fmla="*/ 0 w 1572"/>
              <a:gd name="T57" fmla="*/ 568861 h 1571"/>
              <a:gd name="T58" fmla="*/ 94301 w 1572"/>
              <a:gd name="T59" fmla="*/ 660526 h 1571"/>
              <a:gd name="T60" fmla="*/ 55907 w 1572"/>
              <a:gd name="T61" fmla="*/ 770389 h 1571"/>
              <a:gd name="T62" fmla="*/ 179845 w 1572"/>
              <a:gd name="T63" fmla="*/ 817569 h 1571"/>
              <a:gd name="T64" fmla="*/ 180519 w 1572"/>
              <a:gd name="T65" fmla="*/ 930128 h 1571"/>
              <a:gd name="T66" fmla="*/ 313887 w 1572"/>
              <a:gd name="T67" fmla="*/ 926758 h 1571"/>
              <a:gd name="T68" fmla="*/ 364405 w 1572"/>
              <a:gd name="T69" fmla="*/ 1034599 h 1571"/>
              <a:gd name="T70" fmla="*/ 529432 w 1572"/>
              <a:gd name="T71" fmla="*/ 641653 h 1571"/>
              <a:gd name="T72" fmla="*/ 818396 w 1572"/>
              <a:gd name="T73" fmla="*/ 628173 h 1571"/>
              <a:gd name="T74" fmla="*/ 517307 w 1572"/>
              <a:gd name="T75" fmla="*/ 873511 h 1571"/>
              <a:gd name="T76" fmla="*/ 377203 w 1572"/>
              <a:gd name="T77" fmla="*/ 840485 h 1571"/>
              <a:gd name="T78" fmla="*/ 228343 w 1572"/>
              <a:gd name="T79" fmla="*/ 487306 h 1571"/>
              <a:gd name="T80" fmla="*/ 470157 w 1572"/>
              <a:gd name="T81" fmla="*/ 627499 h 1571"/>
              <a:gd name="T82" fmla="*/ 377203 w 1572"/>
              <a:gd name="T83" fmla="*/ 840485 h 1571"/>
              <a:gd name="T84" fmla="*/ 593421 w 1572"/>
              <a:gd name="T85" fmla="*/ 544597 h 1571"/>
              <a:gd name="T86" fmla="*/ 456685 w 1572"/>
              <a:gd name="T87" fmla="*/ 512244 h 1571"/>
              <a:gd name="T88" fmla="*/ 238446 w 1572"/>
              <a:gd name="T89" fmla="*/ 426646 h 1571"/>
              <a:gd name="T90" fmla="*/ 537514 w 1572"/>
              <a:gd name="T91" fmla="*/ 183330 h 1571"/>
              <a:gd name="T92" fmla="*/ 520675 w 1572"/>
              <a:gd name="T93" fmla="*/ 415188 h 1571"/>
              <a:gd name="T94" fmla="*/ 238446 w 1572"/>
              <a:gd name="T95" fmla="*/ 426646 h 1571"/>
              <a:gd name="T96" fmla="*/ 870262 w 1572"/>
              <a:gd name="T97" fmla="*/ 541901 h 1571"/>
              <a:gd name="T98" fmla="*/ 637877 w 1572"/>
              <a:gd name="T99" fmla="*/ 522354 h 1571"/>
              <a:gd name="T100" fmla="*/ 625753 w 1572"/>
              <a:gd name="T101" fmla="*/ 237924 h 1571"/>
              <a:gd name="T102" fmla="*/ 905287 w 1572"/>
              <a:gd name="T103" fmla="*/ 619411 h 1571"/>
              <a:gd name="T104" fmla="*/ 144819 w 1572"/>
              <a:gd name="T105" fmla="*/ 437430 h 1571"/>
              <a:gd name="T106" fmla="*/ 905287 w 1572"/>
              <a:gd name="T107" fmla="*/ 619411 h 15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72"/>
              <a:gd name="T163" fmla="*/ 0 h 1571"/>
              <a:gd name="T164" fmla="*/ 1572 w 1572"/>
              <a:gd name="T165" fmla="*/ 1571 h 15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72" h="1571">
                <a:moveTo>
                  <a:pt x="181" y="641"/>
                </a:moveTo>
                <a:cubicBezTo>
                  <a:pt x="260" y="311"/>
                  <a:pt x="592" y="107"/>
                  <a:pt x="922" y="186"/>
                </a:cubicBezTo>
                <a:cubicBezTo>
                  <a:pt x="1253" y="265"/>
                  <a:pt x="1457" y="597"/>
                  <a:pt x="1378" y="927"/>
                </a:cubicBezTo>
                <a:cubicBezTo>
                  <a:pt x="1299" y="1257"/>
                  <a:pt x="967" y="1461"/>
                  <a:pt x="637" y="1382"/>
                </a:cubicBezTo>
                <a:cubicBezTo>
                  <a:pt x="306" y="1303"/>
                  <a:pt x="102" y="971"/>
                  <a:pt x="181" y="641"/>
                </a:cubicBezTo>
                <a:close/>
                <a:moveTo>
                  <a:pt x="541" y="1535"/>
                </a:moveTo>
                <a:lnTo>
                  <a:pt x="663" y="1564"/>
                </a:lnTo>
                <a:lnTo>
                  <a:pt x="724" y="1451"/>
                </a:lnTo>
                <a:cubicBezTo>
                  <a:pt x="750" y="1453"/>
                  <a:pt x="776" y="1453"/>
                  <a:pt x="802" y="1452"/>
                </a:cubicBezTo>
                <a:lnTo>
                  <a:pt x="852" y="1571"/>
                </a:lnTo>
                <a:lnTo>
                  <a:pt x="976" y="1551"/>
                </a:lnTo>
                <a:lnTo>
                  <a:pt x="988" y="1420"/>
                </a:lnTo>
                <a:cubicBezTo>
                  <a:pt x="1009" y="1413"/>
                  <a:pt x="1029" y="1405"/>
                  <a:pt x="1049" y="1396"/>
                </a:cubicBezTo>
                <a:lnTo>
                  <a:pt x="1143" y="1489"/>
                </a:lnTo>
                <a:lnTo>
                  <a:pt x="1249" y="1423"/>
                </a:lnTo>
                <a:lnTo>
                  <a:pt x="1211" y="1295"/>
                </a:lnTo>
                <a:cubicBezTo>
                  <a:pt x="1231" y="1278"/>
                  <a:pt x="1251" y="1259"/>
                  <a:pt x="1269" y="1239"/>
                </a:cubicBezTo>
                <a:lnTo>
                  <a:pt x="1394" y="1288"/>
                </a:lnTo>
                <a:lnTo>
                  <a:pt x="1465" y="1185"/>
                </a:lnTo>
                <a:lnTo>
                  <a:pt x="1378" y="1082"/>
                </a:lnTo>
                <a:cubicBezTo>
                  <a:pt x="1386" y="1066"/>
                  <a:pt x="1394" y="1048"/>
                  <a:pt x="1401" y="1031"/>
                </a:cubicBezTo>
                <a:lnTo>
                  <a:pt x="1536" y="1031"/>
                </a:lnTo>
                <a:lnTo>
                  <a:pt x="1565" y="909"/>
                </a:lnTo>
                <a:lnTo>
                  <a:pt x="1445" y="845"/>
                </a:lnTo>
                <a:cubicBezTo>
                  <a:pt x="1447" y="823"/>
                  <a:pt x="1448" y="801"/>
                  <a:pt x="1448" y="779"/>
                </a:cubicBezTo>
                <a:lnTo>
                  <a:pt x="1572" y="727"/>
                </a:lnTo>
                <a:lnTo>
                  <a:pt x="1553" y="604"/>
                </a:lnTo>
                <a:lnTo>
                  <a:pt x="1419" y="590"/>
                </a:lnTo>
                <a:cubicBezTo>
                  <a:pt x="1412" y="567"/>
                  <a:pt x="1405" y="545"/>
                  <a:pt x="1395" y="523"/>
                </a:cubicBezTo>
                <a:lnTo>
                  <a:pt x="1489" y="429"/>
                </a:lnTo>
                <a:lnTo>
                  <a:pt x="1424" y="322"/>
                </a:lnTo>
                <a:lnTo>
                  <a:pt x="1297" y="361"/>
                </a:lnTo>
                <a:cubicBezTo>
                  <a:pt x="1283" y="344"/>
                  <a:pt x="1269" y="328"/>
                  <a:pt x="1253" y="312"/>
                </a:cubicBezTo>
                <a:lnTo>
                  <a:pt x="1304" y="191"/>
                </a:lnTo>
                <a:lnTo>
                  <a:pt x="1204" y="117"/>
                </a:lnTo>
                <a:lnTo>
                  <a:pt x="1103" y="199"/>
                </a:lnTo>
                <a:cubicBezTo>
                  <a:pt x="1080" y="186"/>
                  <a:pt x="1056" y="174"/>
                  <a:pt x="1031" y="165"/>
                </a:cubicBezTo>
                <a:lnTo>
                  <a:pt x="1031" y="36"/>
                </a:lnTo>
                <a:lnTo>
                  <a:pt x="909" y="7"/>
                </a:lnTo>
                <a:lnTo>
                  <a:pt x="849" y="119"/>
                </a:lnTo>
                <a:cubicBezTo>
                  <a:pt x="822" y="116"/>
                  <a:pt x="795" y="115"/>
                  <a:pt x="769" y="115"/>
                </a:cubicBezTo>
                <a:lnTo>
                  <a:pt x="720" y="0"/>
                </a:lnTo>
                <a:lnTo>
                  <a:pt x="596" y="21"/>
                </a:lnTo>
                <a:lnTo>
                  <a:pt x="585" y="144"/>
                </a:lnTo>
                <a:cubicBezTo>
                  <a:pt x="562" y="152"/>
                  <a:pt x="539" y="160"/>
                  <a:pt x="516" y="169"/>
                </a:cubicBezTo>
                <a:lnTo>
                  <a:pt x="429" y="83"/>
                </a:lnTo>
                <a:lnTo>
                  <a:pt x="323" y="148"/>
                </a:lnTo>
                <a:lnTo>
                  <a:pt x="358" y="265"/>
                </a:lnTo>
                <a:cubicBezTo>
                  <a:pt x="334" y="284"/>
                  <a:pt x="312" y="305"/>
                  <a:pt x="291" y="328"/>
                </a:cubicBezTo>
                <a:lnTo>
                  <a:pt x="178" y="284"/>
                </a:lnTo>
                <a:lnTo>
                  <a:pt x="107" y="386"/>
                </a:lnTo>
                <a:lnTo>
                  <a:pt x="185" y="478"/>
                </a:lnTo>
                <a:cubicBezTo>
                  <a:pt x="175" y="498"/>
                  <a:pt x="165" y="519"/>
                  <a:pt x="157" y="540"/>
                </a:cubicBezTo>
                <a:lnTo>
                  <a:pt x="37" y="541"/>
                </a:lnTo>
                <a:lnTo>
                  <a:pt x="8" y="662"/>
                </a:lnTo>
                <a:lnTo>
                  <a:pt x="114" y="720"/>
                </a:lnTo>
                <a:cubicBezTo>
                  <a:pt x="111" y="746"/>
                  <a:pt x="110" y="772"/>
                  <a:pt x="111" y="798"/>
                </a:cubicBezTo>
                <a:lnTo>
                  <a:pt x="0" y="844"/>
                </a:lnTo>
                <a:lnTo>
                  <a:pt x="19" y="967"/>
                </a:lnTo>
                <a:lnTo>
                  <a:pt x="140" y="980"/>
                </a:lnTo>
                <a:cubicBezTo>
                  <a:pt x="148" y="1006"/>
                  <a:pt x="158" y="1031"/>
                  <a:pt x="169" y="1056"/>
                </a:cubicBezTo>
                <a:lnTo>
                  <a:pt x="83" y="1143"/>
                </a:lnTo>
                <a:lnTo>
                  <a:pt x="148" y="1249"/>
                </a:lnTo>
                <a:lnTo>
                  <a:pt x="267" y="1213"/>
                </a:lnTo>
                <a:cubicBezTo>
                  <a:pt x="282" y="1232"/>
                  <a:pt x="298" y="1249"/>
                  <a:pt x="316" y="1266"/>
                </a:cubicBezTo>
                <a:lnTo>
                  <a:pt x="268" y="1380"/>
                </a:lnTo>
                <a:lnTo>
                  <a:pt x="368" y="1454"/>
                </a:lnTo>
                <a:lnTo>
                  <a:pt x="466" y="1375"/>
                </a:lnTo>
                <a:cubicBezTo>
                  <a:pt x="490" y="1388"/>
                  <a:pt x="515" y="1399"/>
                  <a:pt x="541" y="1409"/>
                </a:cubicBezTo>
                <a:lnTo>
                  <a:pt x="541" y="1535"/>
                </a:lnTo>
                <a:close/>
                <a:moveTo>
                  <a:pt x="720" y="1228"/>
                </a:moveTo>
                <a:cubicBezTo>
                  <a:pt x="729" y="1190"/>
                  <a:pt x="786" y="952"/>
                  <a:pt x="786" y="952"/>
                </a:cubicBezTo>
                <a:cubicBezTo>
                  <a:pt x="845" y="950"/>
                  <a:pt x="899" y="916"/>
                  <a:pt x="927" y="863"/>
                </a:cubicBezTo>
                <a:cubicBezTo>
                  <a:pt x="927" y="863"/>
                  <a:pt x="1174" y="922"/>
                  <a:pt x="1215" y="932"/>
                </a:cubicBezTo>
                <a:cubicBezTo>
                  <a:pt x="1256" y="942"/>
                  <a:pt x="1258" y="966"/>
                  <a:pt x="1247" y="995"/>
                </a:cubicBezTo>
                <a:cubicBezTo>
                  <a:pt x="1162" y="1182"/>
                  <a:pt x="973" y="1301"/>
                  <a:pt x="768" y="1296"/>
                </a:cubicBezTo>
                <a:cubicBezTo>
                  <a:pt x="727" y="1296"/>
                  <a:pt x="711" y="1266"/>
                  <a:pt x="720" y="1228"/>
                </a:cubicBezTo>
                <a:close/>
                <a:moveTo>
                  <a:pt x="560" y="1247"/>
                </a:moveTo>
                <a:cubicBezTo>
                  <a:pt x="379" y="1162"/>
                  <a:pt x="265" y="978"/>
                  <a:pt x="267" y="779"/>
                </a:cubicBezTo>
                <a:cubicBezTo>
                  <a:pt x="267" y="734"/>
                  <a:pt x="295" y="712"/>
                  <a:pt x="339" y="723"/>
                </a:cubicBezTo>
                <a:cubicBezTo>
                  <a:pt x="382" y="733"/>
                  <a:pt x="612" y="788"/>
                  <a:pt x="612" y="788"/>
                </a:cubicBezTo>
                <a:cubicBezTo>
                  <a:pt x="613" y="847"/>
                  <a:pt x="646" y="902"/>
                  <a:pt x="698" y="931"/>
                </a:cubicBezTo>
                <a:cubicBezTo>
                  <a:pt x="698" y="931"/>
                  <a:pt x="650" y="1133"/>
                  <a:pt x="635" y="1196"/>
                </a:cubicBezTo>
                <a:cubicBezTo>
                  <a:pt x="620" y="1259"/>
                  <a:pt x="593" y="1259"/>
                  <a:pt x="560" y="1247"/>
                </a:cubicBezTo>
                <a:close/>
                <a:moveTo>
                  <a:pt x="804" y="682"/>
                </a:moveTo>
                <a:cubicBezTo>
                  <a:pt x="860" y="696"/>
                  <a:pt x="895" y="752"/>
                  <a:pt x="881" y="808"/>
                </a:cubicBezTo>
                <a:cubicBezTo>
                  <a:pt x="868" y="865"/>
                  <a:pt x="811" y="899"/>
                  <a:pt x="755" y="886"/>
                </a:cubicBezTo>
                <a:cubicBezTo>
                  <a:pt x="699" y="872"/>
                  <a:pt x="664" y="816"/>
                  <a:pt x="678" y="760"/>
                </a:cubicBezTo>
                <a:cubicBezTo>
                  <a:pt x="691" y="704"/>
                  <a:pt x="748" y="669"/>
                  <a:pt x="804" y="682"/>
                </a:cubicBezTo>
                <a:close/>
                <a:moveTo>
                  <a:pt x="354" y="633"/>
                </a:moveTo>
                <a:cubicBezTo>
                  <a:pt x="312" y="623"/>
                  <a:pt x="306" y="584"/>
                  <a:pt x="320" y="557"/>
                </a:cubicBezTo>
                <a:cubicBezTo>
                  <a:pt x="409" y="377"/>
                  <a:pt x="597" y="264"/>
                  <a:pt x="798" y="272"/>
                </a:cubicBezTo>
                <a:cubicBezTo>
                  <a:pt x="832" y="272"/>
                  <a:pt x="849" y="298"/>
                  <a:pt x="840" y="336"/>
                </a:cubicBezTo>
                <a:cubicBezTo>
                  <a:pt x="831" y="373"/>
                  <a:pt x="773" y="616"/>
                  <a:pt x="773" y="616"/>
                </a:cubicBezTo>
                <a:cubicBezTo>
                  <a:pt x="716" y="619"/>
                  <a:pt x="663" y="650"/>
                  <a:pt x="634" y="700"/>
                </a:cubicBezTo>
                <a:cubicBezTo>
                  <a:pt x="634" y="700"/>
                  <a:pt x="396" y="643"/>
                  <a:pt x="354" y="633"/>
                </a:cubicBezTo>
                <a:close/>
                <a:moveTo>
                  <a:pt x="1004" y="323"/>
                </a:moveTo>
                <a:cubicBezTo>
                  <a:pt x="1186" y="412"/>
                  <a:pt x="1300" y="601"/>
                  <a:pt x="1292" y="804"/>
                </a:cubicBezTo>
                <a:cubicBezTo>
                  <a:pt x="1289" y="830"/>
                  <a:pt x="1271" y="852"/>
                  <a:pt x="1236" y="844"/>
                </a:cubicBezTo>
                <a:cubicBezTo>
                  <a:pt x="1202" y="836"/>
                  <a:pt x="947" y="775"/>
                  <a:pt x="947" y="775"/>
                </a:cubicBezTo>
                <a:cubicBezTo>
                  <a:pt x="944" y="718"/>
                  <a:pt x="911" y="665"/>
                  <a:pt x="861" y="637"/>
                </a:cubicBezTo>
                <a:cubicBezTo>
                  <a:pt x="861" y="637"/>
                  <a:pt x="918" y="399"/>
                  <a:pt x="929" y="353"/>
                </a:cubicBezTo>
                <a:cubicBezTo>
                  <a:pt x="940" y="308"/>
                  <a:pt x="967" y="308"/>
                  <a:pt x="1004" y="323"/>
                </a:cubicBezTo>
                <a:close/>
                <a:moveTo>
                  <a:pt x="1344" y="919"/>
                </a:moveTo>
                <a:cubicBezTo>
                  <a:pt x="1419" y="607"/>
                  <a:pt x="1226" y="294"/>
                  <a:pt x="914" y="219"/>
                </a:cubicBezTo>
                <a:cubicBezTo>
                  <a:pt x="602" y="145"/>
                  <a:pt x="289" y="337"/>
                  <a:pt x="215" y="649"/>
                </a:cubicBezTo>
                <a:cubicBezTo>
                  <a:pt x="140" y="961"/>
                  <a:pt x="332" y="1274"/>
                  <a:pt x="645" y="1349"/>
                </a:cubicBezTo>
                <a:cubicBezTo>
                  <a:pt x="956" y="1424"/>
                  <a:pt x="1270" y="1231"/>
                  <a:pt x="1344" y="919"/>
                </a:cubicBezTo>
                <a:close/>
              </a:path>
            </a:pathLst>
          </a:custGeom>
          <a:solidFill>
            <a:schemeClr val="tx2"/>
          </a:solidFill>
          <a:ln w="9525">
            <a:noFill/>
            <a:round/>
            <a:headEnd/>
            <a:tailEnd/>
          </a:ln>
        </p:spPr>
        <p:txBody>
          <a:bodyPr/>
          <a:lstStyle/>
          <a:p>
            <a:endParaRPr lang="zh-CN" altLang="en-US"/>
          </a:p>
        </p:txBody>
      </p:sp>
      <p:sp>
        <p:nvSpPr>
          <p:cNvPr id="94214" name="Freeform 8"/>
          <p:cNvSpPr>
            <a:spLocks noEditPoints="1"/>
          </p:cNvSpPr>
          <p:nvPr/>
        </p:nvSpPr>
        <p:spPr bwMode="auto">
          <a:xfrm>
            <a:off x="3883025" y="4922838"/>
            <a:ext cx="661988" cy="661987"/>
          </a:xfrm>
          <a:custGeom>
            <a:avLst/>
            <a:gdLst>
              <a:gd name="T0" fmla="*/ 388573 w 983"/>
              <a:gd name="T1" fmla="*/ 78198 h 982"/>
              <a:gd name="T2" fmla="*/ 268028 w 983"/>
              <a:gd name="T3" fmla="*/ 582442 h 982"/>
              <a:gd name="T4" fmla="*/ 227622 w 983"/>
              <a:gd name="T5" fmla="*/ 646483 h 982"/>
              <a:gd name="T6" fmla="*/ 305067 w 983"/>
              <a:gd name="T7" fmla="*/ 611429 h 982"/>
              <a:gd name="T8" fmla="*/ 358942 w 983"/>
              <a:gd name="T9" fmla="*/ 661988 h 982"/>
              <a:gd name="T10" fmla="*/ 416184 w 983"/>
              <a:gd name="T11" fmla="*/ 597946 h 982"/>
              <a:gd name="T12" fmla="*/ 481507 w 983"/>
              <a:gd name="T13" fmla="*/ 626934 h 982"/>
              <a:gd name="T14" fmla="*/ 509791 w 983"/>
              <a:gd name="T15" fmla="*/ 545365 h 982"/>
              <a:gd name="T16" fmla="*/ 586563 w 983"/>
              <a:gd name="T17" fmla="*/ 542668 h 982"/>
              <a:gd name="T18" fmla="*/ 580502 w 983"/>
              <a:gd name="T19" fmla="*/ 455707 h 982"/>
              <a:gd name="T20" fmla="*/ 646499 w 983"/>
              <a:gd name="T21" fmla="*/ 434135 h 982"/>
              <a:gd name="T22" fmla="*/ 608787 w 983"/>
              <a:gd name="T23" fmla="*/ 355937 h 982"/>
              <a:gd name="T24" fmla="*/ 661988 w 983"/>
              <a:gd name="T25" fmla="*/ 306051 h 982"/>
              <a:gd name="T26" fmla="*/ 597338 w 983"/>
              <a:gd name="T27" fmla="*/ 248751 h 982"/>
              <a:gd name="T28" fmla="*/ 626969 w 983"/>
              <a:gd name="T29" fmla="*/ 180665 h 982"/>
              <a:gd name="T30" fmla="*/ 546157 w 983"/>
              <a:gd name="T31" fmla="*/ 151677 h 982"/>
              <a:gd name="T32" fmla="*/ 548851 w 983"/>
              <a:gd name="T33" fmla="*/ 80221 h 982"/>
              <a:gd name="T34" fmla="*/ 463998 w 983"/>
              <a:gd name="T35" fmla="*/ 83591 h 982"/>
              <a:gd name="T36" fmla="*/ 433693 w 983"/>
              <a:gd name="T37" fmla="*/ 14831 h 982"/>
              <a:gd name="T38" fmla="*/ 357595 w 983"/>
              <a:gd name="T39" fmla="*/ 49885 h 982"/>
              <a:gd name="T40" fmla="*/ 303046 w 983"/>
              <a:gd name="T41" fmla="*/ 0 h 982"/>
              <a:gd name="T42" fmla="*/ 246478 w 983"/>
              <a:gd name="T43" fmla="*/ 60671 h 982"/>
              <a:gd name="T44" fmla="*/ 180481 w 983"/>
              <a:gd name="T45" fmla="*/ 34380 h 982"/>
              <a:gd name="T46" fmla="*/ 150850 w 983"/>
              <a:gd name="T47" fmla="*/ 111230 h 982"/>
              <a:gd name="T48" fmla="*/ 74751 w 983"/>
              <a:gd name="T49" fmla="*/ 119320 h 982"/>
              <a:gd name="T50" fmla="*/ 78119 w 983"/>
              <a:gd name="T51" fmla="*/ 201563 h 982"/>
              <a:gd name="T52" fmla="*/ 15489 w 983"/>
              <a:gd name="T53" fmla="*/ 227853 h 982"/>
              <a:gd name="T54" fmla="*/ 47814 w 983"/>
              <a:gd name="T55" fmla="*/ 303355 h 982"/>
              <a:gd name="T56" fmla="*/ 0 w 983"/>
              <a:gd name="T57" fmla="*/ 355262 h 982"/>
              <a:gd name="T58" fmla="*/ 59262 w 983"/>
              <a:gd name="T59" fmla="*/ 412563 h 982"/>
              <a:gd name="T60" fmla="*/ 35019 w 983"/>
              <a:gd name="T61" fmla="*/ 481323 h 982"/>
              <a:gd name="T62" fmla="*/ 112464 w 983"/>
              <a:gd name="T63" fmla="*/ 510985 h 982"/>
              <a:gd name="T64" fmla="*/ 113137 w 983"/>
              <a:gd name="T65" fmla="*/ 581093 h 982"/>
              <a:gd name="T66" fmla="*/ 196643 w 983"/>
              <a:gd name="T67" fmla="*/ 579071 h 982"/>
              <a:gd name="T68" fmla="*/ 227622 w 983"/>
              <a:gd name="T69" fmla="*/ 646483 h 982"/>
              <a:gd name="T70" fmla="*/ 330657 w 983"/>
              <a:gd name="T71" fmla="*/ 401103 h 982"/>
              <a:gd name="T72" fmla="*/ 511138 w 983"/>
              <a:gd name="T73" fmla="*/ 392339 h 982"/>
              <a:gd name="T74" fmla="*/ 323249 w 983"/>
              <a:gd name="T75" fmla="*/ 546039 h 982"/>
              <a:gd name="T76" fmla="*/ 235703 w 983"/>
              <a:gd name="T77" fmla="*/ 525141 h 982"/>
              <a:gd name="T78" fmla="*/ 142769 w 983"/>
              <a:gd name="T79" fmla="*/ 304029 h 982"/>
              <a:gd name="T80" fmla="*/ 293618 w 983"/>
              <a:gd name="T81" fmla="*/ 392339 h 982"/>
              <a:gd name="T82" fmla="*/ 235703 w 983"/>
              <a:gd name="T83" fmla="*/ 525141 h 982"/>
              <a:gd name="T84" fmla="*/ 371064 w 983"/>
              <a:gd name="T85" fmla="*/ 340432 h 982"/>
              <a:gd name="T86" fmla="*/ 285537 w 983"/>
              <a:gd name="T87" fmla="*/ 320208 h 982"/>
              <a:gd name="T88" fmla="*/ 149503 w 983"/>
              <a:gd name="T89" fmla="*/ 266952 h 982"/>
              <a:gd name="T90" fmla="*/ 336045 w 983"/>
              <a:gd name="T91" fmla="*/ 114601 h 982"/>
              <a:gd name="T92" fmla="*/ 325270 w 983"/>
              <a:gd name="T93" fmla="*/ 259537 h 982"/>
              <a:gd name="T94" fmla="*/ 149503 w 983"/>
              <a:gd name="T95" fmla="*/ 266952 h 982"/>
              <a:gd name="T96" fmla="*/ 544137 w 983"/>
              <a:gd name="T97" fmla="*/ 339083 h 982"/>
              <a:gd name="T98" fmla="*/ 398674 w 983"/>
              <a:gd name="T99" fmla="*/ 326275 h 982"/>
              <a:gd name="T100" fmla="*/ 391267 w 983"/>
              <a:gd name="T101" fmla="*/ 148981 h 982"/>
              <a:gd name="T102" fmla="*/ 566360 w 983"/>
              <a:gd name="T103" fmla="*/ 386946 h 982"/>
              <a:gd name="T104" fmla="*/ 90240 w 983"/>
              <a:gd name="T105" fmla="*/ 273694 h 982"/>
              <a:gd name="T106" fmla="*/ 566360 w 983"/>
              <a:gd name="T107" fmla="*/ 386946 h 9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3"/>
              <a:gd name="T163" fmla="*/ 0 h 982"/>
              <a:gd name="T164" fmla="*/ 983 w 983"/>
              <a:gd name="T165" fmla="*/ 982 h 9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3" h="982">
                <a:moveTo>
                  <a:pt x="113" y="401"/>
                </a:moveTo>
                <a:cubicBezTo>
                  <a:pt x="163" y="194"/>
                  <a:pt x="370" y="67"/>
                  <a:pt x="577" y="116"/>
                </a:cubicBezTo>
                <a:cubicBezTo>
                  <a:pt x="783" y="165"/>
                  <a:pt x="911" y="373"/>
                  <a:pt x="861" y="579"/>
                </a:cubicBezTo>
                <a:cubicBezTo>
                  <a:pt x="812" y="786"/>
                  <a:pt x="605" y="913"/>
                  <a:pt x="398" y="864"/>
                </a:cubicBezTo>
                <a:cubicBezTo>
                  <a:pt x="191" y="815"/>
                  <a:pt x="64" y="607"/>
                  <a:pt x="113" y="401"/>
                </a:cubicBezTo>
                <a:close/>
                <a:moveTo>
                  <a:pt x="338" y="959"/>
                </a:moveTo>
                <a:lnTo>
                  <a:pt x="414" y="978"/>
                </a:lnTo>
                <a:lnTo>
                  <a:pt x="453" y="907"/>
                </a:lnTo>
                <a:cubicBezTo>
                  <a:pt x="469" y="908"/>
                  <a:pt x="485" y="908"/>
                  <a:pt x="501" y="908"/>
                </a:cubicBezTo>
                <a:lnTo>
                  <a:pt x="533" y="982"/>
                </a:lnTo>
                <a:lnTo>
                  <a:pt x="610" y="969"/>
                </a:lnTo>
                <a:lnTo>
                  <a:pt x="618" y="887"/>
                </a:lnTo>
                <a:cubicBezTo>
                  <a:pt x="631" y="883"/>
                  <a:pt x="643" y="878"/>
                  <a:pt x="656" y="872"/>
                </a:cubicBezTo>
                <a:lnTo>
                  <a:pt x="715" y="930"/>
                </a:lnTo>
                <a:lnTo>
                  <a:pt x="781" y="890"/>
                </a:lnTo>
                <a:lnTo>
                  <a:pt x="757" y="809"/>
                </a:lnTo>
                <a:cubicBezTo>
                  <a:pt x="770" y="799"/>
                  <a:pt x="782" y="787"/>
                  <a:pt x="794" y="775"/>
                </a:cubicBezTo>
                <a:lnTo>
                  <a:pt x="871" y="805"/>
                </a:lnTo>
                <a:lnTo>
                  <a:pt x="916" y="741"/>
                </a:lnTo>
                <a:lnTo>
                  <a:pt x="862" y="676"/>
                </a:lnTo>
                <a:cubicBezTo>
                  <a:pt x="867" y="666"/>
                  <a:pt x="872" y="655"/>
                  <a:pt x="876" y="644"/>
                </a:cubicBezTo>
                <a:lnTo>
                  <a:pt x="960" y="644"/>
                </a:lnTo>
                <a:lnTo>
                  <a:pt x="978" y="568"/>
                </a:lnTo>
                <a:lnTo>
                  <a:pt x="904" y="528"/>
                </a:lnTo>
                <a:cubicBezTo>
                  <a:pt x="905" y="514"/>
                  <a:pt x="906" y="500"/>
                  <a:pt x="905" y="487"/>
                </a:cubicBezTo>
                <a:lnTo>
                  <a:pt x="983" y="454"/>
                </a:lnTo>
                <a:lnTo>
                  <a:pt x="971" y="377"/>
                </a:lnTo>
                <a:lnTo>
                  <a:pt x="887" y="369"/>
                </a:lnTo>
                <a:cubicBezTo>
                  <a:pt x="883" y="354"/>
                  <a:pt x="878" y="341"/>
                  <a:pt x="872" y="327"/>
                </a:cubicBezTo>
                <a:lnTo>
                  <a:pt x="931" y="268"/>
                </a:lnTo>
                <a:lnTo>
                  <a:pt x="890" y="201"/>
                </a:lnTo>
                <a:lnTo>
                  <a:pt x="811" y="225"/>
                </a:lnTo>
                <a:cubicBezTo>
                  <a:pt x="802" y="215"/>
                  <a:pt x="793" y="205"/>
                  <a:pt x="784" y="195"/>
                </a:cubicBezTo>
                <a:lnTo>
                  <a:pt x="815" y="119"/>
                </a:lnTo>
                <a:lnTo>
                  <a:pt x="753" y="73"/>
                </a:lnTo>
                <a:lnTo>
                  <a:pt x="689" y="124"/>
                </a:lnTo>
                <a:cubicBezTo>
                  <a:pt x="675" y="116"/>
                  <a:pt x="660" y="109"/>
                  <a:pt x="645" y="103"/>
                </a:cubicBezTo>
                <a:lnTo>
                  <a:pt x="644" y="22"/>
                </a:lnTo>
                <a:lnTo>
                  <a:pt x="568" y="4"/>
                </a:lnTo>
                <a:lnTo>
                  <a:pt x="531" y="74"/>
                </a:lnTo>
                <a:cubicBezTo>
                  <a:pt x="514" y="72"/>
                  <a:pt x="497" y="72"/>
                  <a:pt x="481" y="72"/>
                </a:cubicBezTo>
                <a:lnTo>
                  <a:pt x="450" y="0"/>
                </a:lnTo>
                <a:lnTo>
                  <a:pt x="373" y="13"/>
                </a:lnTo>
                <a:lnTo>
                  <a:pt x="366" y="90"/>
                </a:lnTo>
                <a:cubicBezTo>
                  <a:pt x="351" y="94"/>
                  <a:pt x="337" y="100"/>
                  <a:pt x="323" y="106"/>
                </a:cubicBezTo>
                <a:lnTo>
                  <a:pt x="268" y="51"/>
                </a:lnTo>
                <a:lnTo>
                  <a:pt x="202" y="92"/>
                </a:lnTo>
                <a:lnTo>
                  <a:pt x="224" y="165"/>
                </a:lnTo>
                <a:cubicBezTo>
                  <a:pt x="209" y="177"/>
                  <a:pt x="195" y="190"/>
                  <a:pt x="182" y="205"/>
                </a:cubicBezTo>
                <a:lnTo>
                  <a:pt x="111" y="177"/>
                </a:lnTo>
                <a:lnTo>
                  <a:pt x="67" y="241"/>
                </a:lnTo>
                <a:lnTo>
                  <a:pt x="116" y="299"/>
                </a:lnTo>
                <a:cubicBezTo>
                  <a:pt x="109" y="311"/>
                  <a:pt x="103" y="324"/>
                  <a:pt x="98" y="338"/>
                </a:cubicBezTo>
                <a:lnTo>
                  <a:pt x="23" y="338"/>
                </a:lnTo>
                <a:lnTo>
                  <a:pt x="5" y="414"/>
                </a:lnTo>
                <a:lnTo>
                  <a:pt x="71" y="450"/>
                </a:lnTo>
                <a:cubicBezTo>
                  <a:pt x="70" y="466"/>
                  <a:pt x="69" y="482"/>
                  <a:pt x="69" y="499"/>
                </a:cubicBezTo>
                <a:lnTo>
                  <a:pt x="0" y="527"/>
                </a:lnTo>
                <a:lnTo>
                  <a:pt x="12" y="605"/>
                </a:lnTo>
                <a:lnTo>
                  <a:pt x="88" y="612"/>
                </a:lnTo>
                <a:cubicBezTo>
                  <a:pt x="93" y="629"/>
                  <a:pt x="99" y="644"/>
                  <a:pt x="106" y="660"/>
                </a:cubicBezTo>
                <a:lnTo>
                  <a:pt x="52" y="714"/>
                </a:lnTo>
                <a:lnTo>
                  <a:pt x="93" y="781"/>
                </a:lnTo>
                <a:lnTo>
                  <a:pt x="167" y="758"/>
                </a:lnTo>
                <a:cubicBezTo>
                  <a:pt x="176" y="770"/>
                  <a:pt x="187" y="781"/>
                  <a:pt x="197" y="791"/>
                </a:cubicBezTo>
                <a:lnTo>
                  <a:pt x="168" y="862"/>
                </a:lnTo>
                <a:lnTo>
                  <a:pt x="230" y="909"/>
                </a:lnTo>
                <a:lnTo>
                  <a:pt x="292" y="859"/>
                </a:lnTo>
                <a:cubicBezTo>
                  <a:pt x="307" y="867"/>
                  <a:pt x="322" y="874"/>
                  <a:pt x="338" y="880"/>
                </a:cubicBezTo>
                <a:lnTo>
                  <a:pt x="338" y="959"/>
                </a:lnTo>
                <a:close/>
                <a:moveTo>
                  <a:pt x="450" y="768"/>
                </a:moveTo>
                <a:cubicBezTo>
                  <a:pt x="456" y="744"/>
                  <a:pt x="491" y="595"/>
                  <a:pt x="491" y="595"/>
                </a:cubicBezTo>
                <a:cubicBezTo>
                  <a:pt x="529" y="593"/>
                  <a:pt x="562" y="572"/>
                  <a:pt x="580" y="539"/>
                </a:cubicBezTo>
                <a:cubicBezTo>
                  <a:pt x="580" y="539"/>
                  <a:pt x="734" y="576"/>
                  <a:pt x="759" y="582"/>
                </a:cubicBezTo>
                <a:cubicBezTo>
                  <a:pt x="785" y="588"/>
                  <a:pt x="787" y="604"/>
                  <a:pt x="779" y="622"/>
                </a:cubicBezTo>
                <a:cubicBezTo>
                  <a:pt x="727" y="739"/>
                  <a:pt x="608" y="813"/>
                  <a:pt x="480" y="810"/>
                </a:cubicBezTo>
                <a:cubicBezTo>
                  <a:pt x="454" y="810"/>
                  <a:pt x="444" y="791"/>
                  <a:pt x="450" y="768"/>
                </a:cubicBezTo>
                <a:close/>
                <a:moveTo>
                  <a:pt x="350" y="779"/>
                </a:moveTo>
                <a:cubicBezTo>
                  <a:pt x="237" y="726"/>
                  <a:pt x="166" y="611"/>
                  <a:pt x="167" y="487"/>
                </a:cubicBezTo>
                <a:cubicBezTo>
                  <a:pt x="167" y="459"/>
                  <a:pt x="185" y="445"/>
                  <a:pt x="212" y="451"/>
                </a:cubicBezTo>
                <a:cubicBezTo>
                  <a:pt x="239" y="458"/>
                  <a:pt x="383" y="492"/>
                  <a:pt x="383" y="492"/>
                </a:cubicBezTo>
                <a:cubicBezTo>
                  <a:pt x="383" y="529"/>
                  <a:pt x="404" y="564"/>
                  <a:pt x="436" y="582"/>
                </a:cubicBezTo>
                <a:cubicBezTo>
                  <a:pt x="436" y="582"/>
                  <a:pt x="406" y="708"/>
                  <a:pt x="397" y="747"/>
                </a:cubicBezTo>
                <a:cubicBezTo>
                  <a:pt x="387" y="787"/>
                  <a:pt x="371" y="787"/>
                  <a:pt x="350" y="779"/>
                </a:cubicBezTo>
                <a:close/>
                <a:moveTo>
                  <a:pt x="503" y="426"/>
                </a:moveTo>
                <a:cubicBezTo>
                  <a:pt x="538" y="435"/>
                  <a:pt x="559" y="470"/>
                  <a:pt x="551" y="505"/>
                </a:cubicBezTo>
                <a:cubicBezTo>
                  <a:pt x="543" y="540"/>
                  <a:pt x="507" y="562"/>
                  <a:pt x="472" y="554"/>
                </a:cubicBezTo>
                <a:cubicBezTo>
                  <a:pt x="437" y="545"/>
                  <a:pt x="415" y="510"/>
                  <a:pt x="424" y="475"/>
                </a:cubicBezTo>
                <a:cubicBezTo>
                  <a:pt x="432" y="440"/>
                  <a:pt x="467" y="418"/>
                  <a:pt x="503" y="426"/>
                </a:cubicBezTo>
                <a:close/>
                <a:moveTo>
                  <a:pt x="222" y="396"/>
                </a:moveTo>
                <a:cubicBezTo>
                  <a:pt x="195" y="389"/>
                  <a:pt x="191" y="365"/>
                  <a:pt x="200" y="348"/>
                </a:cubicBezTo>
                <a:cubicBezTo>
                  <a:pt x="256" y="235"/>
                  <a:pt x="373" y="165"/>
                  <a:pt x="499" y="170"/>
                </a:cubicBezTo>
                <a:cubicBezTo>
                  <a:pt x="520" y="170"/>
                  <a:pt x="531" y="186"/>
                  <a:pt x="525" y="210"/>
                </a:cubicBezTo>
                <a:cubicBezTo>
                  <a:pt x="520" y="233"/>
                  <a:pt x="483" y="385"/>
                  <a:pt x="483" y="385"/>
                </a:cubicBezTo>
                <a:cubicBezTo>
                  <a:pt x="447" y="386"/>
                  <a:pt x="414" y="406"/>
                  <a:pt x="397" y="437"/>
                </a:cubicBezTo>
                <a:cubicBezTo>
                  <a:pt x="397" y="437"/>
                  <a:pt x="248" y="402"/>
                  <a:pt x="222" y="396"/>
                </a:cubicBezTo>
                <a:close/>
                <a:moveTo>
                  <a:pt x="628" y="202"/>
                </a:moveTo>
                <a:cubicBezTo>
                  <a:pt x="741" y="257"/>
                  <a:pt x="813" y="376"/>
                  <a:pt x="808" y="503"/>
                </a:cubicBezTo>
                <a:cubicBezTo>
                  <a:pt x="806" y="518"/>
                  <a:pt x="795" y="533"/>
                  <a:pt x="773" y="527"/>
                </a:cubicBezTo>
                <a:cubicBezTo>
                  <a:pt x="751" y="522"/>
                  <a:pt x="592" y="484"/>
                  <a:pt x="592" y="484"/>
                </a:cubicBezTo>
                <a:cubicBezTo>
                  <a:pt x="590" y="448"/>
                  <a:pt x="570" y="416"/>
                  <a:pt x="538" y="398"/>
                </a:cubicBezTo>
                <a:cubicBezTo>
                  <a:pt x="538" y="398"/>
                  <a:pt x="574" y="249"/>
                  <a:pt x="581" y="221"/>
                </a:cubicBezTo>
                <a:cubicBezTo>
                  <a:pt x="588" y="192"/>
                  <a:pt x="605" y="192"/>
                  <a:pt x="628" y="202"/>
                </a:cubicBezTo>
                <a:close/>
                <a:moveTo>
                  <a:pt x="841" y="574"/>
                </a:moveTo>
                <a:cubicBezTo>
                  <a:pt x="887" y="379"/>
                  <a:pt x="767" y="183"/>
                  <a:pt x="572" y="137"/>
                </a:cubicBezTo>
                <a:cubicBezTo>
                  <a:pt x="377" y="90"/>
                  <a:pt x="181" y="210"/>
                  <a:pt x="134" y="406"/>
                </a:cubicBezTo>
                <a:cubicBezTo>
                  <a:pt x="88" y="601"/>
                  <a:pt x="208" y="796"/>
                  <a:pt x="403" y="843"/>
                </a:cubicBezTo>
                <a:cubicBezTo>
                  <a:pt x="598" y="890"/>
                  <a:pt x="794" y="769"/>
                  <a:pt x="841" y="574"/>
                </a:cubicBezTo>
                <a:close/>
              </a:path>
            </a:pathLst>
          </a:custGeom>
          <a:solidFill>
            <a:schemeClr val="tx2"/>
          </a:solidFill>
          <a:ln w="9525">
            <a:noFill/>
            <a:round/>
            <a:headEnd/>
            <a:tailEnd/>
          </a:ln>
        </p:spPr>
        <p:txBody>
          <a:bodyPr/>
          <a:lstStyle/>
          <a:p>
            <a:endParaRPr lang="zh-CN" altLang="en-US"/>
          </a:p>
        </p:txBody>
      </p:sp>
      <p:sp>
        <p:nvSpPr>
          <p:cNvPr id="94215" name="Freeform 9"/>
          <p:cNvSpPr>
            <a:spLocks noEditPoints="1"/>
          </p:cNvSpPr>
          <p:nvPr/>
        </p:nvSpPr>
        <p:spPr bwMode="auto">
          <a:xfrm>
            <a:off x="2039938" y="5059363"/>
            <a:ext cx="560387" cy="561975"/>
          </a:xfrm>
          <a:custGeom>
            <a:avLst/>
            <a:gdLst>
              <a:gd name="T0" fmla="*/ 282215 w 832"/>
              <a:gd name="T1" fmla="*/ 335699 h 832"/>
              <a:gd name="T2" fmla="*/ 282215 w 832"/>
              <a:gd name="T3" fmla="*/ 226276 h 832"/>
              <a:gd name="T4" fmla="*/ 303094 w 832"/>
              <a:gd name="T5" fmla="*/ 0 h 832"/>
              <a:gd name="T6" fmla="*/ 246517 w 832"/>
              <a:gd name="T7" fmla="*/ 44580 h 832"/>
              <a:gd name="T8" fmla="*/ 191960 w 832"/>
              <a:gd name="T9" fmla="*/ 13509 h 832"/>
              <a:gd name="T10" fmla="*/ 157609 w 832"/>
              <a:gd name="T11" fmla="*/ 77001 h 832"/>
              <a:gd name="T12" fmla="*/ 98337 w 832"/>
              <a:gd name="T13" fmla="*/ 66194 h 832"/>
              <a:gd name="T14" fmla="*/ 90928 w 832"/>
              <a:gd name="T15" fmla="*/ 139143 h 832"/>
              <a:gd name="T16" fmla="*/ 27615 w 832"/>
              <a:gd name="T17" fmla="*/ 156705 h 832"/>
              <a:gd name="T18" fmla="*/ 50516 w 832"/>
              <a:gd name="T19" fmla="*/ 226951 h 832"/>
              <a:gd name="T20" fmla="*/ 0 w 832"/>
              <a:gd name="T21" fmla="*/ 258022 h 832"/>
              <a:gd name="T22" fmla="*/ 46474 w 832"/>
              <a:gd name="T23" fmla="*/ 314760 h 832"/>
              <a:gd name="T24" fmla="*/ 12124 w 832"/>
              <a:gd name="T25" fmla="*/ 366770 h 832"/>
              <a:gd name="T26" fmla="*/ 76784 w 832"/>
              <a:gd name="T27" fmla="*/ 401218 h 832"/>
              <a:gd name="T28" fmla="*/ 66007 w 832"/>
              <a:gd name="T29" fmla="*/ 463359 h 832"/>
              <a:gd name="T30" fmla="*/ 138076 w 832"/>
              <a:gd name="T31" fmla="*/ 470789 h 832"/>
              <a:gd name="T32" fmla="*/ 149527 w 832"/>
              <a:gd name="T33" fmla="*/ 530229 h 832"/>
              <a:gd name="T34" fmla="*/ 218902 w 832"/>
              <a:gd name="T35" fmla="*/ 511316 h 832"/>
              <a:gd name="T36" fmla="*/ 257294 w 832"/>
              <a:gd name="T37" fmla="*/ 561975 h 832"/>
              <a:gd name="T38" fmla="*/ 313198 w 832"/>
              <a:gd name="T39" fmla="*/ 518071 h 832"/>
              <a:gd name="T40" fmla="*/ 368428 w 832"/>
              <a:gd name="T41" fmla="*/ 548466 h 832"/>
              <a:gd name="T42" fmla="*/ 402779 w 832"/>
              <a:gd name="T43" fmla="*/ 487000 h 832"/>
              <a:gd name="T44" fmla="*/ 462051 w 832"/>
              <a:gd name="T45" fmla="*/ 495781 h 832"/>
              <a:gd name="T46" fmla="*/ 471480 w 832"/>
              <a:gd name="T47" fmla="*/ 426209 h 832"/>
              <a:gd name="T48" fmla="*/ 532099 w 832"/>
              <a:gd name="T49" fmla="*/ 405270 h 832"/>
              <a:gd name="T50" fmla="*/ 513914 w 832"/>
              <a:gd name="T51" fmla="*/ 337725 h 832"/>
              <a:gd name="T52" fmla="*/ 560388 w 832"/>
              <a:gd name="T53" fmla="*/ 303953 h 832"/>
              <a:gd name="T54" fmla="*/ 518628 w 832"/>
              <a:gd name="T55" fmla="*/ 247890 h 832"/>
              <a:gd name="T56" fmla="*/ 547591 w 832"/>
              <a:gd name="T57" fmla="*/ 195205 h 832"/>
              <a:gd name="T58" fmla="*/ 487645 w 832"/>
              <a:gd name="T59" fmla="*/ 160082 h 832"/>
              <a:gd name="T60" fmla="*/ 494381 w 832"/>
              <a:gd name="T61" fmla="*/ 98616 h 832"/>
              <a:gd name="T62" fmla="*/ 424332 w 832"/>
              <a:gd name="T63" fmla="*/ 89160 h 832"/>
              <a:gd name="T64" fmla="*/ 410188 w 832"/>
              <a:gd name="T65" fmla="*/ 31071 h 832"/>
              <a:gd name="T66" fmla="*/ 342160 w 832"/>
              <a:gd name="T67" fmla="*/ 49308 h 832"/>
              <a:gd name="T68" fmla="*/ 303094 w 832"/>
              <a:gd name="T69" fmla="*/ 0 h 8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2"/>
              <a:gd name="T106" fmla="*/ 0 h 832"/>
              <a:gd name="T107" fmla="*/ 832 w 832"/>
              <a:gd name="T108" fmla="*/ 832 h 8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2" h="832">
                <a:moveTo>
                  <a:pt x="501" y="416"/>
                </a:moveTo>
                <a:cubicBezTo>
                  <a:pt x="501" y="461"/>
                  <a:pt x="464" y="497"/>
                  <a:pt x="419" y="497"/>
                </a:cubicBezTo>
                <a:cubicBezTo>
                  <a:pt x="374" y="497"/>
                  <a:pt x="338" y="461"/>
                  <a:pt x="338" y="416"/>
                </a:cubicBezTo>
                <a:cubicBezTo>
                  <a:pt x="338" y="371"/>
                  <a:pt x="374" y="335"/>
                  <a:pt x="419" y="335"/>
                </a:cubicBezTo>
                <a:cubicBezTo>
                  <a:pt x="464" y="335"/>
                  <a:pt x="501" y="371"/>
                  <a:pt x="501" y="416"/>
                </a:cubicBezTo>
                <a:close/>
                <a:moveTo>
                  <a:pt x="450" y="0"/>
                </a:moveTo>
                <a:lnTo>
                  <a:pt x="383" y="0"/>
                </a:lnTo>
                <a:lnTo>
                  <a:pt x="366" y="66"/>
                </a:lnTo>
                <a:cubicBezTo>
                  <a:pt x="352" y="68"/>
                  <a:pt x="339" y="71"/>
                  <a:pt x="326" y="75"/>
                </a:cubicBezTo>
                <a:lnTo>
                  <a:pt x="285" y="20"/>
                </a:lnTo>
                <a:lnTo>
                  <a:pt x="224" y="46"/>
                </a:lnTo>
                <a:lnTo>
                  <a:pt x="234" y="114"/>
                </a:lnTo>
                <a:cubicBezTo>
                  <a:pt x="224" y="121"/>
                  <a:pt x="214" y="127"/>
                  <a:pt x="205" y="134"/>
                </a:cubicBezTo>
                <a:lnTo>
                  <a:pt x="146" y="98"/>
                </a:lnTo>
                <a:lnTo>
                  <a:pt x="99" y="145"/>
                </a:lnTo>
                <a:lnTo>
                  <a:pt x="135" y="206"/>
                </a:lnTo>
                <a:cubicBezTo>
                  <a:pt x="126" y="217"/>
                  <a:pt x="118" y="229"/>
                  <a:pt x="111" y="242"/>
                </a:cubicBezTo>
                <a:lnTo>
                  <a:pt x="41" y="232"/>
                </a:lnTo>
                <a:lnTo>
                  <a:pt x="17" y="294"/>
                </a:lnTo>
                <a:lnTo>
                  <a:pt x="75" y="336"/>
                </a:lnTo>
                <a:cubicBezTo>
                  <a:pt x="72" y="346"/>
                  <a:pt x="71" y="355"/>
                  <a:pt x="69" y="365"/>
                </a:cubicBezTo>
                <a:lnTo>
                  <a:pt x="0" y="382"/>
                </a:lnTo>
                <a:lnTo>
                  <a:pt x="0" y="448"/>
                </a:lnTo>
                <a:lnTo>
                  <a:pt x="69" y="466"/>
                </a:lnTo>
                <a:cubicBezTo>
                  <a:pt x="71" y="478"/>
                  <a:pt x="73" y="490"/>
                  <a:pt x="76" y="501"/>
                </a:cubicBezTo>
                <a:lnTo>
                  <a:pt x="18" y="543"/>
                </a:lnTo>
                <a:lnTo>
                  <a:pt x="43" y="604"/>
                </a:lnTo>
                <a:lnTo>
                  <a:pt x="114" y="594"/>
                </a:lnTo>
                <a:cubicBezTo>
                  <a:pt x="120" y="605"/>
                  <a:pt x="127" y="616"/>
                  <a:pt x="135" y="626"/>
                </a:cubicBezTo>
                <a:lnTo>
                  <a:pt x="98" y="686"/>
                </a:lnTo>
                <a:lnTo>
                  <a:pt x="145" y="733"/>
                </a:lnTo>
                <a:lnTo>
                  <a:pt x="205" y="697"/>
                </a:lnTo>
                <a:cubicBezTo>
                  <a:pt x="214" y="704"/>
                  <a:pt x="224" y="711"/>
                  <a:pt x="233" y="717"/>
                </a:cubicBezTo>
                <a:lnTo>
                  <a:pt x="222" y="785"/>
                </a:lnTo>
                <a:lnTo>
                  <a:pt x="283" y="811"/>
                </a:lnTo>
                <a:lnTo>
                  <a:pt x="325" y="757"/>
                </a:lnTo>
                <a:cubicBezTo>
                  <a:pt x="338" y="761"/>
                  <a:pt x="352" y="764"/>
                  <a:pt x="366" y="766"/>
                </a:cubicBezTo>
                <a:lnTo>
                  <a:pt x="382" y="832"/>
                </a:lnTo>
                <a:lnTo>
                  <a:pt x="448" y="832"/>
                </a:lnTo>
                <a:lnTo>
                  <a:pt x="465" y="767"/>
                </a:lnTo>
                <a:cubicBezTo>
                  <a:pt x="479" y="765"/>
                  <a:pt x="493" y="762"/>
                  <a:pt x="507" y="759"/>
                </a:cubicBezTo>
                <a:lnTo>
                  <a:pt x="547" y="812"/>
                </a:lnTo>
                <a:lnTo>
                  <a:pt x="607" y="786"/>
                </a:lnTo>
                <a:lnTo>
                  <a:pt x="598" y="721"/>
                </a:lnTo>
                <a:cubicBezTo>
                  <a:pt x="609" y="715"/>
                  <a:pt x="620" y="708"/>
                  <a:pt x="630" y="700"/>
                </a:cubicBezTo>
                <a:lnTo>
                  <a:pt x="686" y="734"/>
                </a:lnTo>
                <a:lnTo>
                  <a:pt x="733" y="687"/>
                </a:lnTo>
                <a:lnTo>
                  <a:pt x="700" y="631"/>
                </a:lnTo>
                <a:cubicBezTo>
                  <a:pt x="710" y="618"/>
                  <a:pt x="719" y="605"/>
                  <a:pt x="727" y="591"/>
                </a:cubicBezTo>
                <a:lnTo>
                  <a:pt x="790" y="600"/>
                </a:lnTo>
                <a:lnTo>
                  <a:pt x="815" y="538"/>
                </a:lnTo>
                <a:lnTo>
                  <a:pt x="763" y="500"/>
                </a:lnTo>
                <a:cubicBezTo>
                  <a:pt x="766" y="489"/>
                  <a:pt x="768" y="477"/>
                  <a:pt x="770" y="465"/>
                </a:cubicBezTo>
                <a:lnTo>
                  <a:pt x="832" y="450"/>
                </a:lnTo>
                <a:lnTo>
                  <a:pt x="832" y="384"/>
                </a:lnTo>
                <a:lnTo>
                  <a:pt x="770" y="367"/>
                </a:lnTo>
                <a:cubicBezTo>
                  <a:pt x="768" y="353"/>
                  <a:pt x="765" y="340"/>
                  <a:pt x="762" y="327"/>
                </a:cubicBezTo>
                <a:lnTo>
                  <a:pt x="813" y="289"/>
                </a:lnTo>
                <a:lnTo>
                  <a:pt x="788" y="228"/>
                </a:lnTo>
                <a:lnTo>
                  <a:pt x="724" y="237"/>
                </a:lnTo>
                <a:cubicBezTo>
                  <a:pt x="717" y="224"/>
                  <a:pt x="709" y="212"/>
                  <a:pt x="700" y="201"/>
                </a:cubicBezTo>
                <a:lnTo>
                  <a:pt x="734" y="146"/>
                </a:lnTo>
                <a:lnTo>
                  <a:pt x="687" y="99"/>
                </a:lnTo>
                <a:lnTo>
                  <a:pt x="630" y="132"/>
                </a:lnTo>
                <a:cubicBezTo>
                  <a:pt x="620" y="124"/>
                  <a:pt x="610" y="117"/>
                  <a:pt x="599" y="111"/>
                </a:cubicBezTo>
                <a:lnTo>
                  <a:pt x="609" y="46"/>
                </a:lnTo>
                <a:lnTo>
                  <a:pt x="549" y="21"/>
                </a:lnTo>
                <a:lnTo>
                  <a:pt x="508" y="73"/>
                </a:lnTo>
                <a:cubicBezTo>
                  <a:pt x="494" y="70"/>
                  <a:pt x="480" y="67"/>
                  <a:pt x="465" y="65"/>
                </a:cubicBezTo>
                <a:lnTo>
                  <a:pt x="450" y="0"/>
                </a:lnTo>
                <a:close/>
              </a:path>
            </a:pathLst>
          </a:custGeom>
          <a:solidFill>
            <a:schemeClr val="tx2"/>
          </a:solidFill>
          <a:ln w="9525">
            <a:noFill/>
            <a:round/>
            <a:headEnd/>
            <a:tailEnd/>
          </a:ln>
        </p:spPr>
        <p:txBody>
          <a:bodyPr/>
          <a:lstStyle/>
          <a:p>
            <a:endParaRPr lang="zh-CN" altLang="en-US"/>
          </a:p>
        </p:txBody>
      </p:sp>
      <p:sp>
        <p:nvSpPr>
          <p:cNvPr id="94216" name="Freeform 10"/>
          <p:cNvSpPr>
            <a:spLocks noEditPoints="1"/>
          </p:cNvSpPr>
          <p:nvPr/>
        </p:nvSpPr>
        <p:spPr bwMode="auto">
          <a:xfrm>
            <a:off x="2600325" y="4402138"/>
            <a:ext cx="1282700" cy="1284287"/>
          </a:xfrm>
          <a:custGeom>
            <a:avLst/>
            <a:gdLst>
              <a:gd name="T0" fmla="*/ 394781 w 1904"/>
              <a:gd name="T1" fmla="*/ 218316 h 1906"/>
              <a:gd name="T2" fmla="*/ 1220047 w 1904"/>
              <a:gd name="T3" fmla="*/ 365881 h 1906"/>
              <a:gd name="T4" fmla="*/ 1024678 w 1904"/>
              <a:gd name="T5" fmla="*/ 258070 h 1906"/>
              <a:gd name="T6" fmla="*/ 900720 w 1904"/>
              <a:gd name="T7" fmla="*/ 166432 h 1906"/>
              <a:gd name="T8" fmla="*/ 755203 w 1904"/>
              <a:gd name="T9" fmla="*/ 9433 h 1906"/>
              <a:gd name="T10" fmla="*/ 594192 w 1904"/>
              <a:gd name="T11" fmla="*/ 0 h 1906"/>
              <a:gd name="T12" fmla="*/ 439244 w 1904"/>
              <a:gd name="T13" fmla="*/ 140153 h 1906"/>
              <a:gd name="T14" fmla="*/ 305180 w 1904"/>
              <a:gd name="T15" fmla="*/ 218316 h 1906"/>
              <a:gd name="T16" fmla="*/ 102400 w 1904"/>
              <a:gd name="T17" fmla="*/ 290414 h 1906"/>
              <a:gd name="T18" fmla="*/ 35705 w 1904"/>
              <a:gd name="T19" fmla="*/ 426524 h 1906"/>
              <a:gd name="T20" fmla="*/ 99706 w 1904"/>
              <a:gd name="T21" fmla="*/ 631363 h 1906"/>
              <a:gd name="T22" fmla="*/ 117895 w 1904"/>
              <a:gd name="T23" fmla="*/ 784993 h 1906"/>
              <a:gd name="T24" fmla="*/ 114527 w 1904"/>
              <a:gd name="T25" fmla="*/ 1006677 h 1906"/>
              <a:gd name="T26" fmla="*/ 216927 w 1904"/>
              <a:gd name="T27" fmla="*/ 1123247 h 1906"/>
              <a:gd name="T28" fmla="*/ 431160 w 1904"/>
              <a:gd name="T29" fmla="*/ 1148178 h 1906"/>
              <a:gd name="T30" fmla="*/ 576676 w 1904"/>
              <a:gd name="T31" fmla="*/ 1188607 h 1906"/>
              <a:gd name="T32" fmla="*/ 789561 w 1904"/>
              <a:gd name="T33" fmla="*/ 1269464 h 1906"/>
              <a:gd name="T34" fmla="*/ 920257 w 1904"/>
              <a:gd name="T35" fmla="*/ 1223645 h 1906"/>
              <a:gd name="T36" fmla="*/ 1029394 w 1904"/>
              <a:gd name="T37" fmla="*/ 1034977 h 1906"/>
              <a:gd name="T38" fmla="*/ 1119668 w 1904"/>
              <a:gd name="T39" fmla="*/ 915712 h 1906"/>
              <a:gd name="T40" fmla="*/ 1273268 w 1904"/>
              <a:gd name="T41" fmla="*/ 759388 h 1906"/>
              <a:gd name="T42" fmla="*/ 1282700 w 1904"/>
              <a:gd name="T43" fmla="*/ 615191 h 1906"/>
              <a:gd name="T44" fmla="*/ 1145942 w 1904"/>
              <a:gd name="T45" fmla="*/ 437305 h 1906"/>
              <a:gd name="T46" fmla="*/ 872425 w 1904"/>
              <a:gd name="T47" fmla="*/ 569372 h 1906"/>
              <a:gd name="T48" fmla="*/ 819877 w 1904"/>
              <a:gd name="T49" fmla="*/ 435283 h 1906"/>
              <a:gd name="T50" fmla="*/ 953941 w 1904"/>
              <a:gd name="T51" fmla="*/ 528943 h 1906"/>
              <a:gd name="T52" fmla="*/ 971457 w 1904"/>
              <a:gd name="T53" fmla="*/ 731087 h 1906"/>
              <a:gd name="T54" fmla="*/ 860972 w 1904"/>
              <a:gd name="T55" fmla="*/ 757366 h 1906"/>
              <a:gd name="T56" fmla="*/ 919583 w 1904"/>
              <a:gd name="T57" fmla="*/ 625299 h 1906"/>
              <a:gd name="T58" fmla="*/ 810446 w 1904"/>
              <a:gd name="T59" fmla="*/ 931884 h 1906"/>
              <a:gd name="T60" fmla="*/ 714108 w 1904"/>
              <a:gd name="T61" fmla="*/ 873262 h 1906"/>
              <a:gd name="T62" fmla="*/ 848172 w 1904"/>
              <a:gd name="T63" fmla="*/ 820705 h 1906"/>
              <a:gd name="T64" fmla="*/ 610360 w 1904"/>
              <a:gd name="T65" fmla="*/ 967596 h 1906"/>
              <a:gd name="T66" fmla="*/ 481686 w 1904"/>
              <a:gd name="T67" fmla="*/ 866524 h 1906"/>
              <a:gd name="T68" fmla="*/ 621139 w 1904"/>
              <a:gd name="T69" fmla="*/ 879326 h 1906"/>
              <a:gd name="T70" fmla="*/ 351665 w 1904"/>
              <a:gd name="T71" fmla="*/ 811271 h 1906"/>
              <a:gd name="T72" fmla="*/ 410949 w 1904"/>
              <a:gd name="T73" fmla="*/ 714242 h 1906"/>
              <a:gd name="T74" fmla="*/ 462823 w 1904"/>
              <a:gd name="T75" fmla="*/ 849005 h 1906"/>
              <a:gd name="T76" fmla="*/ 307201 w 1904"/>
              <a:gd name="T77" fmla="*/ 555896 h 1906"/>
              <a:gd name="T78" fmla="*/ 417012 w 1904"/>
              <a:gd name="T79" fmla="*/ 529617 h 1906"/>
              <a:gd name="T80" fmla="*/ 359075 w 1904"/>
              <a:gd name="T81" fmla="*/ 661685 h 1906"/>
              <a:gd name="T82" fmla="*/ 472928 w 1904"/>
              <a:gd name="T83" fmla="*/ 351731 h 1906"/>
              <a:gd name="T84" fmla="*/ 569266 w 1904"/>
              <a:gd name="T85" fmla="*/ 411026 h 1906"/>
              <a:gd name="T86" fmla="*/ 434528 w 1904"/>
              <a:gd name="T87" fmla="*/ 463584 h 1906"/>
              <a:gd name="T88" fmla="*/ 737014 w 1904"/>
              <a:gd name="T89" fmla="*/ 805207 h 1906"/>
              <a:gd name="T90" fmla="*/ 801688 w 1904"/>
              <a:gd name="T91" fmla="*/ 555222 h 1906"/>
              <a:gd name="T92" fmla="*/ 723540 w 1904"/>
              <a:gd name="T93" fmla="*/ 310628 h 1906"/>
              <a:gd name="T94" fmla="*/ 749814 w 1904"/>
              <a:gd name="T95" fmla="*/ 421133 h 1906"/>
              <a:gd name="T96" fmla="*/ 617771 w 1904"/>
              <a:gd name="T97" fmla="*/ 363185 h 1906"/>
              <a:gd name="T98" fmla="*/ 866362 w 1904"/>
              <a:gd name="T99" fmla="*/ 1028239 h 19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4"/>
              <a:gd name="T151" fmla="*/ 0 h 1906"/>
              <a:gd name="T152" fmla="*/ 1904 w 1904"/>
              <a:gd name="T153" fmla="*/ 1906 h 19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4" h="1906">
                <a:moveTo>
                  <a:pt x="1319" y="1582"/>
                </a:moveTo>
                <a:cubicBezTo>
                  <a:pt x="971" y="1784"/>
                  <a:pt x="526" y="1667"/>
                  <a:pt x="323" y="1319"/>
                </a:cubicBezTo>
                <a:cubicBezTo>
                  <a:pt x="121" y="972"/>
                  <a:pt x="239" y="526"/>
                  <a:pt x="586" y="324"/>
                </a:cubicBezTo>
                <a:cubicBezTo>
                  <a:pt x="934" y="122"/>
                  <a:pt x="1379" y="239"/>
                  <a:pt x="1581" y="587"/>
                </a:cubicBezTo>
                <a:cubicBezTo>
                  <a:pt x="1784" y="934"/>
                  <a:pt x="1666" y="1380"/>
                  <a:pt x="1319" y="1582"/>
                </a:cubicBezTo>
                <a:close/>
                <a:moveTo>
                  <a:pt x="1811" y="543"/>
                </a:moveTo>
                <a:lnTo>
                  <a:pt x="1735" y="412"/>
                </a:lnTo>
                <a:lnTo>
                  <a:pt x="1585" y="453"/>
                </a:lnTo>
                <a:cubicBezTo>
                  <a:pt x="1565" y="428"/>
                  <a:pt x="1544" y="405"/>
                  <a:pt x="1521" y="383"/>
                </a:cubicBezTo>
                <a:lnTo>
                  <a:pt x="1583" y="239"/>
                </a:lnTo>
                <a:lnTo>
                  <a:pt x="1461" y="148"/>
                </a:lnTo>
                <a:lnTo>
                  <a:pt x="1337" y="247"/>
                </a:lnTo>
                <a:cubicBezTo>
                  <a:pt x="1313" y="234"/>
                  <a:pt x="1289" y="223"/>
                  <a:pt x="1265" y="212"/>
                </a:cubicBezTo>
                <a:lnTo>
                  <a:pt x="1268" y="53"/>
                </a:lnTo>
                <a:lnTo>
                  <a:pt x="1121" y="14"/>
                </a:lnTo>
                <a:lnTo>
                  <a:pt x="1042" y="154"/>
                </a:lnTo>
                <a:cubicBezTo>
                  <a:pt x="1010" y="151"/>
                  <a:pt x="977" y="149"/>
                  <a:pt x="944" y="150"/>
                </a:cubicBezTo>
                <a:lnTo>
                  <a:pt x="882" y="0"/>
                </a:lnTo>
                <a:lnTo>
                  <a:pt x="733" y="22"/>
                </a:lnTo>
                <a:lnTo>
                  <a:pt x="716" y="185"/>
                </a:lnTo>
                <a:cubicBezTo>
                  <a:pt x="695" y="192"/>
                  <a:pt x="673" y="199"/>
                  <a:pt x="652" y="208"/>
                </a:cubicBezTo>
                <a:lnTo>
                  <a:pt x="539" y="90"/>
                </a:lnTo>
                <a:lnTo>
                  <a:pt x="409" y="166"/>
                </a:lnTo>
                <a:lnTo>
                  <a:pt x="453" y="324"/>
                </a:lnTo>
                <a:cubicBezTo>
                  <a:pt x="432" y="341"/>
                  <a:pt x="412" y="358"/>
                  <a:pt x="393" y="377"/>
                </a:cubicBezTo>
                <a:lnTo>
                  <a:pt x="244" y="310"/>
                </a:lnTo>
                <a:lnTo>
                  <a:pt x="152" y="431"/>
                </a:lnTo>
                <a:lnTo>
                  <a:pt x="252" y="559"/>
                </a:lnTo>
                <a:cubicBezTo>
                  <a:pt x="238" y="584"/>
                  <a:pt x="225" y="610"/>
                  <a:pt x="214" y="636"/>
                </a:cubicBezTo>
                <a:lnTo>
                  <a:pt x="53" y="633"/>
                </a:lnTo>
                <a:lnTo>
                  <a:pt x="15" y="779"/>
                </a:lnTo>
                <a:lnTo>
                  <a:pt x="154" y="859"/>
                </a:lnTo>
                <a:cubicBezTo>
                  <a:pt x="151" y="884"/>
                  <a:pt x="149" y="911"/>
                  <a:pt x="148" y="937"/>
                </a:cubicBezTo>
                <a:lnTo>
                  <a:pt x="0" y="993"/>
                </a:lnTo>
                <a:lnTo>
                  <a:pt x="20" y="1144"/>
                </a:lnTo>
                <a:lnTo>
                  <a:pt x="175" y="1165"/>
                </a:lnTo>
                <a:cubicBezTo>
                  <a:pt x="184" y="1195"/>
                  <a:pt x="193" y="1226"/>
                  <a:pt x="205" y="1256"/>
                </a:cubicBezTo>
                <a:lnTo>
                  <a:pt x="94" y="1363"/>
                </a:lnTo>
                <a:lnTo>
                  <a:pt x="170" y="1494"/>
                </a:lnTo>
                <a:lnTo>
                  <a:pt x="318" y="1454"/>
                </a:lnTo>
                <a:cubicBezTo>
                  <a:pt x="338" y="1480"/>
                  <a:pt x="359" y="1504"/>
                  <a:pt x="382" y="1527"/>
                </a:cubicBezTo>
                <a:lnTo>
                  <a:pt x="322" y="1667"/>
                </a:lnTo>
                <a:lnTo>
                  <a:pt x="443" y="1758"/>
                </a:lnTo>
                <a:lnTo>
                  <a:pt x="561" y="1665"/>
                </a:lnTo>
                <a:cubicBezTo>
                  <a:pt x="587" y="1679"/>
                  <a:pt x="613" y="1693"/>
                  <a:pt x="640" y="1704"/>
                </a:cubicBezTo>
                <a:lnTo>
                  <a:pt x="637" y="1853"/>
                </a:lnTo>
                <a:lnTo>
                  <a:pt x="784" y="1892"/>
                </a:lnTo>
                <a:lnTo>
                  <a:pt x="856" y="1764"/>
                </a:lnTo>
                <a:cubicBezTo>
                  <a:pt x="893" y="1768"/>
                  <a:pt x="930" y="1771"/>
                  <a:pt x="967" y="1770"/>
                </a:cubicBezTo>
                <a:lnTo>
                  <a:pt x="1023" y="1906"/>
                </a:lnTo>
                <a:lnTo>
                  <a:pt x="1172" y="1884"/>
                </a:lnTo>
                <a:lnTo>
                  <a:pt x="1187" y="1738"/>
                </a:lnTo>
                <a:cubicBezTo>
                  <a:pt x="1213" y="1730"/>
                  <a:pt x="1239" y="1721"/>
                  <a:pt x="1265" y="1711"/>
                </a:cubicBezTo>
                <a:lnTo>
                  <a:pt x="1366" y="1816"/>
                </a:lnTo>
                <a:lnTo>
                  <a:pt x="1496" y="1740"/>
                </a:lnTo>
                <a:lnTo>
                  <a:pt x="1457" y="1599"/>
                </a:lnTo>
                <a:cubicBezTo>
                  <a:pt x="1482" y="1579"/>
                  <a:pt x="1506" y="1558"/>
                  <a:pt x="1528" y="1536"/>
                </a:cubicBezTo>
                <a:lnTo>
                  <a:pt x="1661" y="1595"/>
                </a:lnTo>
                <a:lnTo>
                  <a:pt x="1753" y="1475"/>
                </a:lnTo>
                <a:lnTo>
                  <a:pt x="1662" y="1359"/>
                </a:lnTo>
                <a:cubicBezTo>
                  <a:pt x="1678" y="1330"/>
                  <a:pt x="1692" y="1300"/>
                  <a:pt x="1705" y="1270"/>
                </a:cubicBezTo>
                <a:lnTo>
                  <a:pt x="1852" y="1273"/>
                </a:lnTo>
                <a:lnTo>
                  <a:pt x="1890" y="1127"/>
                </a:lnTo>
                <a:lnTo>
                  <a:pt x="1760" y="1053"/>
                </a:lnTo>
                <a:cubicBezTo>
                  <a:pt x="1763" y="1024"/>
                  <a:pt x="1765" y="995"/>
                  <a:pt x="1765" y="966"/>
                </a:cubicBezTo>
                <a:lnTo>
                  <a:pt x="1904" y="913"/>
                </a:lnTo>
                <a:lnTo>
                  <a:pt x="1885" y="762"/>
                </a:lnTo>
                <a:lnTo>
                  <a:pt x="1734" y="742"/>
                </a:lnTo>
                <a:cubicBezTo>
                  <a:pt x="1725" y="710"/>
                  <a:pt x="1714" y="679"/>
                  <a:pt x="1701" y="649"/>
                </a:cubicBezTo>
                <a:lnTo>
                  <a:pt x="1811" y="543"/>
                </a:lnTo>
                <a:close/>
                <a:moveTo>
                  <a:pt x="1350" y="876"/>
                </a:moveTo>
                <a:cubicBezTo>
                  <a:pt x="1291" y="906"/>
                  <a:pt x="1295" y="845"/>
                  <a:pt x="1295" y="845"/>
                </a:cubicBezTo>
                <a:cubicBezTo>
                  <a:pt x="1295" y="845"/>
                  <a:pt x="1299" y="825"/>
                  <a:pt x="1269" y="775"/>
                </a:cubicBezTo>
                <a:cubicBezTo>
                  <a:pt x="1242" y="727"/>
                  <a:pt x="1217" y="715"/>
                  <a:pt x="1217" y="715"/>
                </a:cubicBezTo>
                <a:cubicBezTo>
                  <a:pt x="1217" y="715"/>
                  <a:pt x="1169" y="685"/>
                  <a:pt x="1217" y="646"/>
                </a:cubicBezTo>
                <a:cubicBezTo>
                  <a:pt x="1279" y="597"/>
                  <a:pt x="1321" y="634"/>
                  <a:pt x="1321" y="634"/>
                </a:cubicBezTo>
                <a:cubicBezTo>
                  <a:pt x="1321" y="634"/>
                  <a:pt x="1360" y="662"/>
                  <a:pt x="1383" y="702"/>
                </a:cubicBezTo>
                <a:cubicBezTo>
                  <a:pt x="1412" y="752"/>
                  <a:pt x="1416" y="785"/>
                  <a:pt x="1416" y="785"/>
                </a:cubicBezTo>
                <a:cubicBezTo>
                  <a:pt x="1416" y="785"/>
                  <a:pt x="1430" y="836"/>
                  <a:pt x="1350" y="876"/>
                </a:cubicBezTo>
                <a:close/>
                <a:moveTo>
                  <a:pt x="1446" y="993"/>
                </a:moveTo>
                <a:cubicBezTo>
                  <a:pt x="1446" y="993"/>
                  <a:pt x="1454" y="1040"/>
                  <a:pt x="1442" y="1085"/>
                </a:cubicBezTo>
                <a:cubicBezTo>
                  <a:pt x="1427" y="1141"/>
                  <a:pt x="1407" y="1167"/>
                  <a:pt x="1407" y="1167"/>
                </a:cubicBezTo>
                <a:cubicBezTo>
                  <a:pt x="1407" y="1167"/>
                  <a:pt x="1380" y="1213"/>
                  <a:pt x="1296" y="1184"/>
                </a:cubicBezTo>
                <a:cubicBezTo>
                  <a:pt x="1233" y="1164"/>
                  <a:pt x="1278" y="1124"/>
                  <a:pt x="1278" y="1124"/>
                </a:cubicBezTo>
                <a:cubicBezTo>
                  <a:pt x="1278" y="1124"/>
                  <a:pt x="1295" y="1112"/>
                  <a:pt x="1310" y="1056"/>
                </a:cubicBezTo>
                <a:cubicBezTo>
                  <a:pt x="1324" y="1002"/>
                  <a:pt x="1316" y="977"/>
                  <a:pt x="1316" y="977"/>
                </a:cubicBezTo>
                <a:cubicBezTo>
                  <a:pt x="1316" y="977"/>
                  <a:pt x="1303" y="921"/>
                  <a:pt x="1365" y="928"/>
                </a:cubicBezTo>
                <a:cubicBezTo>
                  <a:pt x="1443" y="937"/>
                  <a:pt x="1446" y="993"/>
                  <a:pt x="1446" y="993"/>
                </a:cubicBezTo>
                <a:close/>
                <a:moveTo>
                  <a:pt x="1272" y="1321"/>
                </a:moveTo>
                <a:cubicBezTo>
                  <a:pt x="1272" y="1321"/>
                  <a:pt x="1244" y="1360"/>
                  <a:pt x="1203" y="1383"/>
                </a:cubicBezTo>
                <a:cubicBezTo>
                  <a:pt x="1153" y="1413"/>
                  <a:pt x="1120" y="1417"/>
                  <a:pt x="1120" y="1417"/>
                </a:cubicBezTo>
                <a:cubicBezTo>
                  <a:pt x="1120" y="1417"/>
                  <a:pt x="1069" y="1430"/>
                  <a:pt x="1030" y="1350"/>
                </a:cubicBezTo>
                <a:cubicBezTo>
                  <a:pt x="999" y="1292"/>
                  <a:pt x="1060" y="1296"/>
                  <a:pt x="1060" y="1296"/>
                </a:cubicBezTo>
                <a:cubicBezTo>
                  <a:pt x="1060" y="1296"/>
                  <a:pt x="1080" y="1299"/>
                  <a:pt x="1130" y="1270"/>
                </a:cubicBezTo>
                <a:cubicBezTo>
                  <a:pt x="1179" y="1242"/>
                  <a:pt x="1190" y="1218"/>
                  <a:pt x="1190" y="1218"/>
                </a:cubicBezTo>
                <a:cubicBezTo>
                  <a:pt x="1190" y="1218"/>
                  <a:pt x="1221" y="1169"/>
                  <a:pt x="1259" y="1218"/>
                </a:cubicBezTo>
                <a:cubicBezTo>
                  <a:pt x="1309" y="1279"/>
                  <a:pt x="1272" y="1321"/>
                  <a:pt x="1272" y="1321"/>
                </a:cubicBezTo>
                <a:close/>
                <a:moveTo>
                  <a:pt x="971" y="1355"/>
                </a:moveTo>
                <a:cubicBezTo>
                  <a:pt x="962" y="1433"/>
                  <a:pt x="906" y="1436"/>
                  <a:pt x="906" y="1436"/>
                </a:cubicBezTo>
                <a:cubicBezTo>
                  <a:pt x="906" y="1436"/>
                  <a:pt x="859" y="1444"/>
                  <a:pt x="814" y="1432"/>
                </a:cubicBezTo>
                <a:cubicBezTo>
                  <a:pt x="758" y="1417"/>
                  <a:pt x="732" y="1397"/>
                  <a:pt x="732" y="1397"/>
                </a:cubicBezTo>
                <a:cubicBezTo>
                  <a:pt x="732" y="1397"/>
                  <a:pt x="686" y="1370"/>
                  <a:pt x="715" y="1286"/>
                </a:cubicBezTo>
                <a:cubicBezTo>
                  <a:pt x="735" y="1223"/>
                  <a:pt x="775" y="1268"/>
                  <a:pt x="775" y="1268"/>
                </a:cubicBezTo>
                <a:cubicBezTo>
                  <a:pt x="775" y="1268"/>
                  <a:pt x="787" y="1285"/>
                  <a:pt x="843" y="1300"/>
                </a:cubicBezTo>
                <a:cubicBezTo>
                  <a:pt x="897" y="1314"/>
                  <a:pt x="922" y="1305"/>
                  <a:pt x="922" y="1305"/>
                </a:cubicBezTo>
                <a:cubicBezTo>
                  <a:pt x="922" y="1305"/>
                  <a:pt x="978" y="1293"/>
                  <a:pt x="971" y="1355"/>
                </a:cubicBezTo>
                <a:close/>
                <a:moveTo>
                  <a:pt x="584" y="1272"/>
                </a:moveTo>
                <a:cubicBezTo>
                  <a:pt x="584" y="1272"/>
                  <a:pt x="545" y="1244"/>
                  <a:pt x="522" y="1204"/>
                </a:cubicBezTo>
                <a:cubicBezTo>
                  <a:pt x="493" y="1154"/>
                  <a:pt x="489" y="1121"/>
                  <a:pt x="489" y="1121"/>
                </a:cubicBezTo>
                <a:cubicBezTo>
                  <a:pt x="489" y="1121"/>
                  <a:pt x="475" y="1070"/>
                  <a:pt x="555" y="1030"/>
                </a:cubicBezTo>
                <a:cubicBezTo>
                  <a:pt x="614" y="1000"/>
                  <a:pt x="610" y="1060"/>
                  <a:pt x="610" y="1060"/>
                </a:cubicBezTo>
                <a:cubicBezTo>
                  <a:pt x="610" y="1060"/>
                  <a:pt x="606" y="1080"/>
                  <a:pt x="636" y="1131"/>
                </a:cubicBezTo>
                <a:cubicBezTo>
                  <a:pt x="663" y="1179"/>
                  <a:pt x="687" y="1191"/>
                  <a:pt x="687" y="1191"/>
                </a:cubicBezTo>
                <a:cubicBezTo>
                  <a:pt x="687" y="1191"/>
                  <a:pt x="736" y="1221"/>
                  <a:pt x="687" y="1260"/>
                </a:cubicBezTo>
                <a:cubicBezTo>
                  <a:pt x="626" y="1309"/>
                  <a:pt x="584" y="1272"/>
                  <a:pt x="584" y="1272"/>
                </a:cubicBezTo>
                <a:close/>
                <a:moveTo>
                  <a:pt x="451" y="917"/>
                </a:moveTo>
                <a:cubicBezTo>
                  <a:pt x="451" y="917"/>
                  <a:pt x="444" y="870"/>
                  <a:pt x="456" y="825"/>
                </a:cubicBezTo>
                <a:cubicBezTo>
                  <a:pt x="470" y="769"/>
                  <a:pt x="491" y="743"/>
                  <a:pt x="491" y="743"/>
                </a:cubicBezTo>
                <a:cubicBezTo>
                  <a:pt x="491" y="743"/>
                  <a:pt x="518" y="697"/>
                  <a:pt x="602" y="726"/>
                </a:cubicBezTo>
                <a:cubicBezTo>
                  <a:pt x="665" y="746"/>
                  <a:pt x="619" y="786"/>
                  <a:pt x="619" y="786"/>
                </a:cubicBezTo>
                <a:cubicBezTo>
                  <a:pt x="619" y="786"/>
                  <a:pt x="603" y="798"/>
                  <a:pt x="588" y="854"/>
                </a:cubicBezTo>
                <a:cubicBezTo>
                  <a:pt x="573" y="908"/>
                  <a:pt x="582" y="933"/>
                  <a:pt x="582" y="933"/>
                </a:cubicBezTo>
                <a:cubicBezTo>
                  <a:pt x="582" y="933"/>
                  <a:pt x="595" y="989"/>
                  <a:pt x="533" y="982"/>
                </a:cubicBezTo>
                <a:cubicBezTo>
                  <a:pt x="455" y="973"/>
                  <a:pt x="451" y="917"/>
                  <a:pt x="451" y="917"/>
                </a:cubicBezTo>
                <a:close/>
                <a:moveTo>
                  <a:pt x="633" y="585"/>
                </a:moveTo>
                <a:cubicBezTo>
                  <a:pt x="633" y="585"/>
                  <a:pt x="661" y="546"/>
                  <a:pt x="702" y="522"/>
                </a:cubicBezTo>
                <a:cubicBezTo>
                  <a:pt x="751" y="493"/>
                  <a:pt x="784" y="489"/>
                  <a:pt x="784" y="489"/>
                </a:cubicBezTo>
                <a:cubicBezTo>
                  <a:pt x="784" y="489"/>
                  <a:pt x="836" y="476"/>
                  <a:pt x="875" y="556"/>
                </a:cubicBezTo>
                <a:cubicBezTo>
                  <a:pt x="906" y="614"/>
                  <a:pt x="845" y="610"/>
                  <a:pt x="845" y="610"/>
                </a:cubicBezTo>
                <a:cubicBezTo>
                  <a:pt x="845" y="610"/>
                  <a:pt x="825" y="607"/>
                  <a:pt x="774" y="636"/>
                </a:cubicBezTo>
                <a:cubicBezTo>
                  <a:pt x="726" y="664"/>
                  <a:pt x="715" y="688"/>
                  <a:pt x="715" y="688"/>
                </a:cubicBezTo>
                <a:cubicBezTo>
                  <a:pt x="715" y="688"/>
                  <a:pt x="684" y="737"/>
                  <a:pt x="645" y="688"/>
                </a:cubicBezTo>
                <a:cubicBezTo>
                  <a:pt x="596" y="626"/>
                  <a:pt x="633" y="585"/>
                  <a:pt x="633" y="585"/>
                </a:cubicBezTo>
                <a:close/>
                <a:moveTo>
                  <a:pt x="1190" y="824"/>
                </a:moveTo>
                <a:cubicBezTo>
                  <a:pt x="1266" y="954"/>
                  <a:pt x="1223" y="1120"/>
                  <a:pt x="1094" y="1195"/>
                </a:cubicBezTo>
                <a:cubicBezTo>
                  <a:pt x="964" y="1271"/>
                  <a:pt x="798" y="1226"/>
                  <a:pt x="723" y="1096"/>
                </a:cubicBezTo>
                <a:cubicBezTo>
                  <a:pt x="647" y="966"/>
                  <a:pt x="690" y="800"/>
                  <a:pt x="820" y="725"/>
                </a:cubicBezTo>
                <a:cubicBezTo>
                  <a:pt x="949" y="649"/>
                  <a:pt x="1115" y="694"/>
                  <a:pt x="1190" y="824"/>
                </a:cubicBezTo>
                <a:close/>
                <a:moveTo>
                  <a:pt x="917" y="539"/>
                </a:moveTo>
                <a:cubicBezTo>
                  <a:pt x="926" y="460"/>
                  <a:pt x="982" y="457"/>
                  <a:pt x="982" y="457"/>
                </a:cubicBezTo>
                <a:cubicBezTo>
                  <a:pt x="982" y="457"/>
                  <a:pt x="1029" y="449"/>
                  <a:pt x="1074" y="461"/>
                </a:cubicBezTo>
                <a:cubicBezTo>
                  <a:pt x="1130" y="476"/>
                  <a:pt x="1156" y="497"/>
                  <a:pt x="1156" y="497"/>
                </a:cubicBezTo>
                <a:cubicBezTo>
                  <a:pt x="1156" y="497"/>
                  <a:pt x="1202" y="523"/>
                  <a:pt x="1173" y="608"/>
                </a:cubicBezTo>
                <a:cubicBezTo>
                  <a:pt x="1153" y="671"/>
                  <a:pt x="1113" y="625"/>
                  <a:pt x="1113" y="625"/>
                </a:cubicBezTo>
                <a:cubicBezTo>
                  <a:pt x="1113" y="625"/>
                  <a:pt x="1102" y="609"/>
                  <a:pt x="1045" y="593"/>
                </a:cubicBezTo>
                <a:cubicBezTo>
                  <a:pt x="991" y="579"/>
                  <a:pt x="966" y="588"/>
                  <a:pt x="966" y="588"/>
                </a:cubicBezTo>
                <a:cubicBezTo>
                  <a:pt x="966" y="588"/>
                  <a:pt x="910" y="601"/>
                  <a:pt x="917" y="539"/>
                </a:cubicBezTo>
                <a:close/>
                <a:moveTo>
                  <a:pt x="619" y="380"/>
                </a:moveTo>
                <a:cubicBezTo>
                  <a:pt x="303" y="564"/>
                  <a:pt x="196" y="970"/>
                  <a:pt x="380" y="1286"/>
                </a:cubicBezTo>
                <a:cubicBezTo>
                  <a:pt x="564" y="1603"/>
                  <a:pt x="970" y="1710"/>
                  <a:pt x="1286" y="1526"/>
                </a:cubicBezTo>
                <a:cubicBezTo>
                  <a:pt x="1602" y="1342"/>
                  <a:pt x="1709" y="936"/>
                  <a:pt x="1525" y="620"/>
                </a:cubicBezTo>
                <a:cubicBezTo>
                  <a:pt x="1341" y="303"/>
                  <a:pt x="935" y="196"/>
                  <a:pt x="619" y="380"/>
                </a:cubicBezTo>
                <a:close/>
              </a:path>
            </a:pathLst>
          </a:custGeom>
          <a:solidFill>
            <a:schemeClr val="tx2"/>
          </a:solidFill>
          <a:ln w="9525">
            <a:noFill/>
            <a:round/>
            <a:headEnd/>
            <a:tailEnd/>
          </a:ln>
        </p:spPr>
        <p:txBody>
          <a:bodyPr/>
          <a:lstStyle/>
          <a:p>
            <a:endParaRPr lang="zh-CN" altLang="en-US"/>
          </a:p>
        </p:txBody>
      </p:sp>
      <p:sp>
        <p:nvSpPr>
          <p:cNvPr id="17" name="矩形 16"/>
          <p:cNvSpPr/>
          <p:nvPr/>
        </p:nvSpPr>
        <p:spPr>
          <a:xfrm>
            <a:off x="687388" y="3368675"/>
            <a:ext cx="1706562" cy="708025"/>
          </a:xfrm>
          <a:prstGeom prst="rect">
            <a:avLst/>
          </a:prstGeom>
        </p:spPr>
        <p:txBody>
          <a:bodyPr wrap="none">
            <a:spAutoFit/>
          </a:bodyPr>
          <a:lstStyle/>
          <a:p>
            <a:pPr>
              <a:defRPr/>
            </a:pPr>
            <a:r>
              <a:rPr lang="zh-CN" altLang="en-US" sz="4000" b="1" dirty="0">
                <a:latin typeface="+mj-ea"/>
                <a:ea typeface="+mj-ea"/>
              </a:rPr>
              <a:t>实用性</a:t>
            </a:r>
          </a:p>
        </p:txBody>
      </p:sp>
      <p:sp>
        <p:nvSpPr>
          <p:cNvPr id="22" name="矩形 21"/>
          <p:cNvSpPr/>
          <p:nvPr/>
        </p:nvSpPr>
        <p:spPr>
          <a:xfrm>
            <a:off x="3884613" y="3368675"/>
            <a:ext cx="2214562" cy="708025"/>
          </a:xfrm>
          <a:prstGeom prst="rect">
            <a:avLst/>
          </a:prstGeom>
        </p:spPr>
        <p:txBody>
          <a:bodyPr wrap="none">
            <a:spAutoFit/>
          </a:bodyPr>
          <a:lstStyle/>
          <a:p>
            <a:pPr>
              <a:defRPr/>
            </a:pPr>
            <a:r>
              <a:rPr lang="zh-CN" altLang="en-US" sz="4000" b="1" dirty="0">
                <a:latin typeface="+mj-ea"/>
                <a:ea typeface="+mj-ea"/>
              </a:rPr>
              <a:t>全员参与</a:t>
            </a:r>
          </a:p>
        </p:txBody>
      </p:sp>
      <p:sp>
        <p:nvSpPr>
          <p:cNvPr id="94219" name="Freeform 19"/>
          <p:cNvSpPr>
            <a:spLocks noEditPoints="1"/>
          </p:cNvSpPr>
          <p:nvPr/>
        </p:nvSpPr>
        <p:spPr bwMode="auto">
          <a:xfrm>
            <a:off x="4621213" y="2665413"/>
            <a:ext cx="795337" cy="650875"/>
          </a:xfrm>
          <a:custGeom>
            <a:avLst/>
            <a:gdLst>
              <a:gd name="T0" fmla="*/ 613658 w 1020"/>
              <a:gd name="T1" fmla="*/ 624423 h 812"/>
              <a:gd name="T2" fmla="*/ 0 w 1020"/>
              <a:gd name="T3" fmla="*/ 624423 h 812"/>
              <a:gd name="T4" fmla="*/ 318135 w 1020"/>
              <a:gd name="T5" fmla="*/ 240471 h 812"/>
              <a:gd name="T6" fmla="*/ 307219 w 1020"/>
              <a:gd name="T7" fmla="*/ 229249 h 812"/>
              <a:gd name="T8" fmla="*/ 580129 w 1020"/>
              <a:gd name="T9" fmla="*/ 268526 h 812"/>
              <a:gd name="T10" fmla="*/ 34309 w 1020"/>
              <a:gd name="T11" fmla="*/ 219630 h 812"/>
              <a:gd name="T12" fmla="*/ 218328 w 1020"/>
              <a:gd name="T13" fmla="*/ 471323 h 812"/>
              <a:gd name="T14" fmla="*/ 104486 w 1020"/>
              <a:gd name="T15" fmla="*/ 396777 h 812"/>
              <a:gd name="T16" fmla="*/ 104486 w 1020"/>
              <a:gd name="T17" fmla="*/ 422428 h 812"/>
              <a:gd name="T18" fmla="*/ 332950 w 1020"/>
              <a:gd name="T19" fmla="*/ 347881 h 812"/>
              <a:gd name="T20" fmla="*/ 104486 w 1020"/>
              <a:gd name="T21" fmla="*/ 347881 h 812"/>
              <a:gd name="T22" fmla="*/ 332950 w 1020"/>
              <a:gd name="T23" fmla="*/ 323834 h 812"/>
              <a:gd name="T24" fmla="*/ 588706 w 1020"/>
              <a:gd name="T25" fmla="*/ 272534 h 812"/>
              <a:gd name="T26" fmla="*/ 588706 w 1020"/>
              <a:gd name="T27" fmla="*/ 272534 h 812"/>
              <a:gd name="T28" fmla="*/ 589486 w 1020"/>
              <a:gd name="T29" fmla="*/ 40880 h 812"/>
              <a:gd name="T30" fmla="*/ 361021 w 1020"/>
              <a:gd name="T31" fmla="*/ 146687 h 812"/>
              <a:gd name="T32" fmla="*/ 622235 w 1020"/>
              <a:gd name="T33" fmla="*/ 161917 h 812"/>
              <a:gd name="T34" fmla="*/ 398449 w 1020"/>
              <a:gd name="T35" fmla="*/ 112220 h 812"/>
              <a:gd name="T36" fmla="*/ 630032 w 1020"/>
              <a:gd name="T37" fmla="*/ 282954 h 812"/>
              <a:gd name="T38" fmla="*/ 720483 w 1020"/>
              <a:gd name="T39" fmla="*/ 169131 h 812"/>
              <a:gd name="T40" fmla="*/ 744655 w 1020"/>
              <a:gd name="T41" fmla="*/ 195583 h 812"/>
              <a:gd name="T42" fmla="*/ 731399 w 1020"/>
              <a:gd name="T43" fmla="*/ 166727 h 812"/>
              <a:gd name="T44" fmla="*/ 726721 w 1020"/>
              <a:gd name="T45" fmla="*/ 318223 h 812"/>
              <a:gd name="T46" fmla="*/ 725161 w 1020"/>
              <a:gd name="T47" fmla="*/ 349485 h 812"/>
              <a:gd name="T48" fmla="*/ 750113 w 1020"/>
              <a:gd name="T49" fmla="*/ 349485 h 812"/>
              <a:gd name="T50" fmla="*/ 748553 w 1020"/>
              <a:gd name="T51" fmla="*/ 318223 h 812"/>
              <a:gd name="T52" fmla="*/ 743875 w 1020"/>
              <a:gd name="T53" fmla="*/ 250891 h 812"/>
              <a:gd name="T54" fmla="*/ 366479 w 1020"/>
              <a:gd name="T55" fmla="*/ 350286 h 812"/>
              <a:gd name="T56" fmla="*/ 401568 w 1020"/>
              <a:gd name="T57" fmla="*/ 489759 h 812"/>
              <a:gd name="T58" fmla="*/ 414823 w 1020"/>
              <a:gd name="T59" fmla="*/ 478537 h 812"/>
              <a:gd name="T60" fmla="*/ 420282 w 1020"/>
              <a:gd name="T61" fmla="*/ 460903 h 812"/>
              <a:gd name="T62" fmla="*/ 436656 w 1020"/>
              <a:gd name="T63" fmla="*/ 472125 h 812"/>
              <a:gd name="T64" fmla="*/ 448352 w 1020"/>
              <a:gd name="T65" fmla="*/ 498577 h 812"/>
              <a:gd name="T66" fmla="*/ 463168 w 1020"/>
              <a:gd name="T67" fmla="*/ 509799 h 812"/>
              <a:gd name="T68" fmla="*/ 485780 w 1020"/>
              <a:gd name="T69" fmla="*/ 506592 h 812"/>
              <a:gd name="T70" fmla="*/ 481881 w 1020"/>
              <a:gd name="T71" fmla="*/ 492966 h 812"/>
              <a:gd name="T72" fmla="*/ 470185 w 1020"/>
              <a:gd name="T73" fmla="*/ 466514 h 812"/>
              <a:gd name="T74" fmla="*/ 453811 w 1020"/>
              <a:gd name="T75" fmla="*/ 455292 h 812"/>
              <a:gd name="T76" fmla="*/ 494357 w 1020"/>
              <a:gd name="T77" fmla="*/ 432848 h 812"/>
              <a:gd name="T78" fmla="*/ 477983 w 1020"/>
              <a:gd name="T79" fmla="*/ 428039 h 812"/>
              <a:gd name="T80" fmla="*/ 467066 w 1020"/>
              <a:gd name="T81" fmla="*/ 413610 h 812"/>
              <a:gd name="T82" fmla="*/ 449912 w 1020"/>
              <a:gd name="T83" fmla="*/ 407999 h 812"/>
              <a:gd name="T84" fmla="*/ 438995 w 1020"/>
              <a:gd name="T85" fmla="*/ 393571 h 812"/>
              <a:gd name="T86" fmla="*/ 421841 w 1020"/>
              <a:gd name="T87" fmla="*/ 388762 h 812"/>
              <a:gd name="T88" fmla="*/ 410925 w 1020"/>
              <a:gd name="T89" fmla="*/ 374333 h 812"/>
              <a:gd name="T90" fmla="*/ 393770 w 1020"/>
              <a:gd name="T91" fmla="*/ 369524 h 812"/>
              <a:gd name="T92" fmla="*/ 382854 w 1020"/>
              <a:gd name="T93" fmla="*/ 355096 h 812"/>
              <a:gd name="T94" fmla="*/ 74076 w 1020"/>
              <a:gd name="T95" fmla="*/ 262113 h 812"/>
              <a:gd name="T96" fmla="*/ 74076 w 1020"/>
              <a:gd name="T97" fmla="*/ 545068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0"/>
              <a:gd name="T148" fmla="*/ 0 h 812"/>
              <a:gd name="T149" fmla="*/ 1020 w 1020"/>
              <a:gd name="T150" fmla="*/ 812 h 8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0"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4" y="286"/>
                </a:moveTo>
                <a:cubicBezTo>
                  <a:pt x="402" y="286"/>
                  <a:pt x="408" y="292"/>
                  <a:pt x="408" y="300"/>
                </a:cubicBezTo>
                <a:cubicBezTo>
                  <a:pt x="408" y="308"/>
                  <a:pt x="402" y="315"/>
                  <a:pt x="394" y="315"/>
                </a:cubicBezTo>
                <a:cubicBezTo>
                  <a:pt x="386" y="315"/>
                  <a:pt x="379" y="308"/>
                  <a:pt x="379" y="300"/>
                </a:cubicBezTo>
                <a:cubicBezTo>
                  <a:pt x="379" y="292"/>
                  <a:pt x="386" y="286"/>
                  <a:pt x="394" y="286"/>
                </a:cubicBezTo>
                <a:close/>
                <a:moveTo>
                  <a:pt x="44" y="274"/>
                </a:moveTo>
                <a:lnTo>
                  <a:pt x="485" y="274"/>
                </a:lnTo>
                <a:cubicBezTo>
                  <a:pt x="576" y="280"/>
                  <a:pt x="662" y="297"/>
                  <a:pt x="744" y="335"/>
                </a:cubicBezTo>
                <a:lnTo>
                  <a:pt x="744" y="733"/>
                </a:lnTo>
                <a:lnTo>
                  <a:pt x="44" y="733"/>
                </a:lnTo>
                <a:lnTo>
                  <a:pt x="44" y="274"/>
                </a:lnTo>
                <a:close/>
                <a:moveTo>
                  <a:pt x="134" y="557"/>
                </a:moveTo>
                <a:lnTo>
                  <a:pt x="280" y="557"/>
                </a:lnTo>
                <a:lnTo>
                  <a:pt x="280" y="588"/>
                </a:lnTo>
                <a:lnTo>
                  <a:pt x="134" y="588"/>
                </a:lnTo>
                <a:lnTo>
                  <a:pt x="134" y="557"/>
                </a:lnTo>
                <a:close/>
                <a:moveTo>
                  <a:pt x="134" y="495"/>
                </a:moveTo>
                <a:lnTo>
                  <a:pt x="427" y="495"/>
                </a:lnTo>
                <a:lnTo>
                  <a:pt x="427" y="527"/>
                </a:lnTo>
                <a:lnTo>
                  <a:pt x="134" y="527"/>
                </a:lnTo>
                <a:lnTo>
                  <a:pt x="134" y="495"/>
                </a:lnTo>
                <a:close/>
                <a:moveTo>
                  <a:pt x="134" y="434"/>
                </a:moveTo>
                <a:lnTo>
                  <a:pt x="427" y="434"/>
                </a:lnTo>
                <a:lnTo>
                  <a:pt x="427" y="465"/>
                </a:lnTo>
                <a:lnTo>
                  <a:pt x="134" y="465"/>
                </a:lnTo>
                <a:lnTo>
                  <a:pt x="134" y="434"/>
                </a:lnTo>
                <a:close/>
                <a:moveTo>
                  <a:pt x="134" y="373"/>
                </a:moveTo>
                <a:lnTo>
                  <a:pt x="427" y="373"/>
                </a:lnTo>
                <a:lnTo>
                  <a:pt x="427" y="404"/>
                </a:lnTo>
                <a:lnTo>
                  <a:pt x="134" y="404"/>
                </a:lnTo>
                <a:lnTo>
                  <a:pt x="134" y="373"/>
                </a:lnTo>
                <a:close/>
                <a:moveTo>
                  <a:pt x="755" y="340"/>
                </a:moveTo>
                <a:cubicBezTo>
                  <a:pt x="766" y="345"/>
                  <a:pt x="793" y="358"/>
                  <a:pt x="800" y="362"/>
                </a:cubicBezTo>
                <a:cubicBezTo>
                  <a:pt x="818" y="375"/>
                  <a:pt x="771" y="381"/>
                  <a:pt x="755" y="383"/>
                </a:cubicBezTo>
                <a:lnTo>
                  <a:pt x="755" y="340"/>
                </a:lnTo>
                <a:close/>
                <a:moveTo>
                  <a:pt x="924" y="211"/>
                </a:moveTo>
                <a:cubicBezTo>
                  <a:pt x="881" y="164"/>
                  <a:pt x="838" y="116"/>
                  <a:pt x="796" y="68"/>
                </a:cubicBezTo>
                <a:cubicBezTo>
                  <a:pt x="781" y="53"/>
                  <a:pt x="775" y="53"/>
                  <a:pt x="756" y="51"/>
                </a:cubicBezTo>
                <a:lnTo>
                  <a:pt x="311" y="2"/>
                </a:lnTo>
                <a:cubicBezTo>
                  <a:pt x="302" y="0"/>
                  <a:pt x="299" y="6"/>
                  <a:pt x="305" y="12"/>
                </a:cubicBezTo>
                <a:lnTo>
                  <a:pt x="463" y="183"/>
                </a:lnTo>
                <a:cubicBezTo>
                  <a:pt x="489" y="133"/>
                  <a:pt x="506" y="106"/>
                  <a:pt x="587" y="116"/>
                </a:cubicBezTo>
                <a:cubicBezTo>
                  <a:pt x="641" y="122"/>
                  <a:pt x="682" y="134"/>
                  <a:pt x="733" y="154"/>
                </a:cubicBezTo>
                <a:cubicBezTo>
                  <a:pt x="766" y="166"/>
                  <a:pt x="783" y="177"/>
                  <a:pt x="798" y="202"/>
                </a:cubicBezTo>
                <a:cubicBezTo>
                  <a:pt x="785" y="185"/>
                  <a:pt x="764" y="174"/>
                  <a:pt x="741" y="165"/>
                </a:cubicBezTo>
                <a:cubicBezTo>
                  <a:pt x="693" y="146"/>
                  <a:pt x="642" y="134"/>
                  <a:pt x="591" y="128"/>
                </a:cubicBezTo>
                <a:cubicBezTo>
                  <a:pt x="561" y="124"/>
                  <a:pt x="531" y="124"/>
                  <a:pt x="511" y="140"/>
                </a:cubicBezTo>
                <a:cubicBezTo>
                  <a:pt x="492" y="154"/>
                  <a:pt x="465" y="217"/>
                  <a:pt x="454" y="240"/>
                </a:cubicBezTo>
                <a:cubicBezTo>
                  <a:pt x="447" y="255"/>
                  <a:pt x="455" y="261"/>
                  <a:pt x="468" y="261"/>
                </a:cubicBezTo>
                <a:cubicBezTo>
                  <a:pt x="587" y="266"/>
                  <a:pt x="703" y="297"/>
                  <a:pt x="808" y="353"/>
                </a:cubicBezTo>
                <a:lnTo>
                  <a:pt x="810" y="292"/>
                </a:lnTo>
                <a:cubicBezTo>
                  <a:pt x="848" y="297"/>
                  <a:pt x="886" y="303"/>
                  <a:pt x="924" y="308"/>
                </a:cubicBezTo>
                <a:lnTo>
                  <a:pt x="924" y="211"/>
                </a:lnTo>
                <a:close/>
                <a:moveTo>
                  <a:pt x="1010" y="320"/>
                </a:moveTo>
                <a:cubicBezTo>
                  <a:pt x="1016" y="321"/>
                  <a:pt x="1020" y="314"/>
                  <a:pt x="1014" y="309"/>
                </a:cubicBezTo>
                <a:cubicBezTo>
                  <a:pt x="994" y="288"/>
                  <a:pt x="974" y="266"/>
                  <a:pt x="955" y="244"/>
                </a:cubicBezTo>
                <a:lnTo>
                  <a:pt x="955" y="216"/>
                </a:lnTo>
                <a:cubicBezTo>
                  <a:pt x="955" y="211"/>
                  <a:pt x="950" y="208"/>
                  <a:pt x="946" y="208"/>
                </a:cubicBezTo>
                <a:lnTo>
                  <a:pt x="938" y="208"/>
                </a:lnTo>
                <a:lnTo>
                  <a:pt x="937" y="379"/>
                </a:lnTo>
                <a:cubicBezTo>
                  <a:pt x="934" y="380"/>
                  <a:pt x="933" y="382"/>
                  <a:pt x="933" y="385"/>
                </a:cubicBezTo>
                <a:lnTo>
                  <a:pt x="932" y="397"/>
                </a:lnTo>
                <a:cubicBezTo>
                  <a:pt x="931" y="404"/>
                  <a:pt x="934" y="405"/>
                  <a:pt x="934" y="410"/>
                </a:cubicBezTo>
                <a:lnTo>
                  <a:pt x="933" y="424"/>
                </a:lnTo>
                <a:cubicBezTo>
                  <a:pt x="933" y="428"/>
                  <a:pt x="930" y="430"/>
                  <a:pt x="930" y="436"/>
                </a:cubicBezTo>
                <a:lnTo>
                  <a:pt x="918" y="537"/>
                </a:lnTo>
                <a:cubicBezTo>
                  <a:pt x="924" y="549"/>
                  <a:pt x="967" y="549"/>
                  <a:pt x="974" y="537"/>
                </a:cubicBezTo>
                <a:lnTo>
                  <a:pt x="962" y="436"/>
                </a:lnTo>
                <a:cubicBezTo>
                  <a:pt x="962" y="430"/>
                  <a:pt x="959" y="429"/>
                  <a:pt x="958" y="424"/>
                </a:cubicBezTo>
                <a:lnTo>
                  <a:pt x="958" y="410"/>
                </a:lnTo>
                <a:cubicBezTo>
                  <a:pt x="957" y="404"/>
                  <a:pt x="961" y="405"/>
                  <a:pt x="960" y="397"/>
                </a:cubicBezTo>
                <a:lnTo>
                  <a:pt x="960" y="385"/>
                </a:lnTo>
                <a:cubicBezTo>
                  <a:pt x="959" y="382"/>
                  <a:pt x="958" y="380"/>
                  <a:pt x="954" y="379"/>
                </a:cubicBezTo>
                <a:lnTo>
                  <a:pt x="954" y="313"/>
                </a:lnTo>
                <a:cubicBezTo>
                  <a:pt x="973" y="315"/>
                  <a:pt x="991" y="318"/>
                  <a:pt x="1010" y="320"/>
                </a:cubicBezTo>
                <a:close/>
                <a:moveTo>
                  <a:pt x="481" y="435"/>
                </a:moveTo>
                <a:lnTo>
                  <a:pt x="470" y="437"/>
                </a:lnTo>
                <a:lnTo>
                  <a:pt x="506" y="622"/>
                </a:lnTo>
                <a:lnTo>
                  <a:pt x="517" y="620"/>
                </a:lnTo>
                <a:lnTo>
                  <a:pt x="515" y="611"/>
                </a:lnTo>
                <a:lnTo>
                  <a:pt x="524" y="609"/>
                </a:lnTo>
                <a:lnTo>
                  <a:pt x="522" y="599"/>
                </a:lnTo>
                <a:lnTo>
                  <a:pt x="532" y="597"/>
                </a:lnTo>
                <a:lnTo>
                  <a:pt x="531" y="587"/>
                </a:lnTo>
                <a:lnTo>
                  <a:pt x="540" y="585"/>
                </a:lnTo>
                <a:lnTo>
                  <a:pt x="539" y="575"/>
                </a:lnTo>
                <a:lnTo>
                  <a:pt x="548" y="573"/>
                </a:lnTo>
                <a:lnTo>
                  <a:pt x="551" y="590"/>
                </a:lnTo>
                <a:lnTo>
                  <a:pt x="560" y="589"/>
                </a:lnTo>
                <a:lnTo>
                  <a:pt x="563" y="606"/>
                </a:lnTo>
                <a:lnTo>
                  <a:pt x="572" y="604"/>
                </a:lnTo>
                <a:lnTo>
                  <a:pt x="575" y="622"/>
                </a:lnTo>
                <a:lnTo>
                  <a:pt x="584" y="620"/>
                </a:lnTo>
                <a:lnTo>
                  <a:pt x="587" y="637"/>
                </a:lnTo>
                <a:lnTo>
                  <a:pt x="594" y="636"/>
                </a:lnTo>
                <a:lnTo>
                  <a:pt x="596" y="646"/>
                </a:lnTo>
                <a:lnTo>
                  <a:pt x="625" y="640"/>
                </a:lnTo>
                <a:lnTo>
                  <a:pt x="623" y="632"/>
                </a:lnTo>
                <a:lnTo>
                  <a:pt x="630" y="631"/>
                </a:lnTo>
                <a:lnTo>
                  <a:pt x="626" y="613"/>
                </a:lnTo>
                <a:lnTo>
                  <a:pt x="618" y="615"/>
                </a:lnTo>
                <a:lnTo>
                  <a:pt x="614" y="598"/>
                </a:lnTo>
                <a:lnTo>
                  <a:pt x="606" y="599"/>
                </a:lnTo>
                <a:lnTo>
                  <a:pt x="603" y="582"/>
                </a:lnTo>
                <a:lnTo>
                  <a:pt x="594" y="583"/>
                </a:lnTo>
                <a:lnTo>
                  <a:pt x="591" y="566"/>
                </a:lnTo>
                <a:lnTo>
                  <a:pt x="582" y="568"/>
                </a:lnTo>
                <a:lnTo>
                  <a:pt x="580" y="559"/>
                </a:lnTo>
                <a:lnTo>
                  <a:pt x="636" y="548"/>
                </a:lnTo>
                <a:lnTo>
                  <a:pt x="634" y="540"/>
                </a:lnTo>
                <a:lnTo>
                  <a:pt x="625" y="541"/>
                </a:lnTo>
                <a:lnTo>
                  <a:pt x="623" y="532"/>
                </a:lnTo>
                <a:lnTo>
                  <a:pt x="613" y="534"/>
                </a:lnTo>
                <a:lnTo>
                  <a:pt x="611" y="524"/>
                </a:lnTo>
                <a:lnTo>
                  <a:pt x="601" y="526"/>
                </a:lnTo>
                <a:lnTo>
                  <a:pt x="599" y="516"/>
                </a:lnTo>
                <a:lnTo>
                  <a:pt x="589" y="517"/>
                </a:lnTo>
                <a:lnTo>
                  <a:pt x="587" y="508"/>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3" y="445"/>
                </a:lnTo>
                <a:lnTo>
                  <a:pt x="481" y="435"/>
                </a:lnTo>
                <a:close/>
                <a:moveTo>
                  <a:pt x="95" y="327"/>
                </a:moveTo>
                <a:lnTo>
                  <a:pt x="693" y="327"/>
                </a:lnTo>
                <a:lnTo>
                  <a:pt x="693" y="680"/>
                </a:lnTo>
                <a:lnTo>
                  <a:pt x="95" y="680"/>
                </a:lnTo>
                <a:lnTo>
                  <a:pt x="95" y="327"/>
                </a:lnTo>
                <a:close/>
              </a:path>
            </a:pathLst>
          </a:custGeom>
          <a:solidFill>
            <a:schemeClr val="tx1"/>
          </a:solidFill>
          <a:ln w="9525">
            <a:noFill/>
            <a:round/>
            <a:headEnd/>
            <a:tailEnd/>
          </a:ln>
        </p:spPr>
        <p:txBody>
          <a:bodyPr/>
          <a:lstStyle/>
          <a:p>
            <a:endParaRPr lang="zh-CN" altLang="en-US"/>
          </a:p>
        </p:txBody>
      </p:sp>
      <p:sp>
        <p:nvSpPr>
          <p:cNvPr id="94220" name="Freeform 20"/>
          <p:cNvSpPr>
            <a:spLocks/>
          </p:cNvSpPr>
          <p:nvPr/>
        </p:nvSpPr>
        <p:spPr bwMode="auto">
          <a:xfrm>
            <a:off x="1154113" y="2660650"/>
            <a:ext cx="788987" cy="708025"/>
          </a:xfrm>
          <a:custGeom>
            <a:avLst/>
            <a:gdLst>
              <a:gd name="T0" fmla="*/ 37385 w 1013"/>
              <a:gd name="T1" fmla="*/ 419363 h 883"/>
              <a:gd name="T2" fmla="*/ 152657 w 1013"/>
              <a:gd name="T3" fmla="*/ 419363 h 883"/>
              <a:gd name="T4" fmla="*/ 152657 w 1013"/>
              <a:gd name="T5" fmla="*/ 352008 h 883"/>
              <a:gd name="T6" fmla="*/ 152657 w 1013"/>
              <a:gd name="T7" fmla="*/ 339178 h 883"/>
              <a:gd name="T8" fmla="*/ 390989 w 1013"/>
              <a:gd name="T9" fmla="*/ 339178 h 883"/>
              <a:gd name="T10" fmla="*/ 390989 w 1013"/>
              <a:gd name="T11" fmla="*/ 293474 h 883"/>
              <a:gd name="T12" fmla="*/ 280391 w 1013"/>
              <a:gd name="T13" fmla="*/ 293474 h 883"/>
              <a:gd name="T14" fmla="*/ 241447 w 1013"/>
              <a:gd name="T15" fmla="*/ 258193 h 883"/>
              <a:gd name="T16" fmla="*/ 241447 w 1013"/>
              <a:gd name="T17" fmla="*/ 36083 h 883"/>
              <a:gd name="T18" fmla="*/ 280391 w 1013"/>
              <a:gd name="T19" fmla="*/ 0 h 883"/>
              <a:gd name="T20" fmla="*/ 519502 w 1013"/>
              <a:gd name="T21" fmla="*/ 0 h 883"/>
              <a:gd name="T22" fmla="*/ 557666 w 1013"/>
              <a:gd name="T23" fmla="*/ 36083 h 883"/>
              <a:gd name="T24" fmla="*/ 557666 w 1013"/>
              <a:gd name="T25" fmla="*/ 258193 h 883"/>
              <a:gd name="T26" fmla="*/ 519502 w 1013"/>
              <a:gd name="T27" fmla="*/ 293474 h 883"/>
              <a:gd name="T28" fmla="*/ 408124 w 1013"/>
              <a:gd name="T29" fmla="*/ 293474 h 883"/>
              <a:gd name="T30" fmla="*/ 408124 w 1013"/>
              <a:gd name="T31" fmla="*/ 339178 h 883"/>
              <a:gd name="T32" fmla="*/ 644898 w 1013"/>
              <a:gd name="T33" fmla="*/ 339178 h 883"/>
              <a:gd name="T34" fmla="*/ 644898 w 1013"/>
              <a:gd name="T35" fmla="*/ 352008 h 883"/>
              <a:gd name="T36" fmla="*/ 644898 w 1013"/>
              <a:gd name="T37" fmla="*/ 419363 h 883"/>
              <a:gd name="T38" fmla="*/ 751603 w 1013"/>
              <a:gd name="T39" fmla="*/ 419363 h 883"/>
              <a:gd name="T40" fmla="*/ 788988 w 1013"/>
              <a:gd name="T41" fmla="*/ 454644 h 883"/>
              <a:gd name="T42" fmla="*/ 788988 w 1013"/>
              <a:gd name="T43" fmla="*/ 672744 h 883"/>
              <a:gd name="T44" fmla="*/ 751603 w 1013"/>
              <a:gd name="T45" fmla="*/ 708025 h 883"/>
              <a:gd name="T46" fmla="*/ 521059 w 1013"/>
              <a:gd name="T47" fmla="*/ 708025 h 883"/>
              <a:gd name="T48" fmla="*/ 483674 w 1013"/>
              <a:gd name="T49" fmla="*/ 672744 h 883"/>
              <a:gd name="T50" fmla="*/ 483674 w 1013"/>
              <a:gd name="T51" fmla="*/ 454644 h 883"/>
              <a:gd name="T52" fmla="*/ 521059 w 1013"/>
              <a:gd name="T53" fmla="*/ 419363 h 883"/>
              <a:gd name="T54" fmla="*/ 623090 w 1013"/>
              <a:gd name="T55" fmla="*/ 419363 h 883"/>
              <a:gd name="T56" fmla="*/ 623090 w 1013"/>
              <a:gd name="T57" fmla="*/ 358423 h 883"/>
              <a:gd name="T58" fmla="*/ 174465 w 1013"/>
              <a:gd name="T59" fmla="*/ 358423 h 883"/>
              <a:gd name="T60" fmla="*/ 174465 w 1013"/>
              <a:gd name="T61" fmla="*/ 419363 h 883"/>
              <a:gd name="T62" fmla="*/ 268708 w 1013"/>
              <a:gd name="T63" fmla="*/ 419363 h 883"/>
              <a:gd name="T64" fmla="*/ 306093 w 1013"/>
              <a:gd name="T65" fmla="*/ 454644 h 883"/>
              <a:gd name="T66" fmla="*/ 306093 w 1013"/>
              <a:gd name="T67" fmla="*/ 672744 h 883"/>
              <a:gd name="T68" fmla="*/ 268708 w 1013"/>
              <a:gd name="T69" fmla="*/ 708025 h 883"/>
              <a:gd name="T70" fmla="*/ 37385 w 1013"/>
              <a:gd name="T71" fmla="*/ 708025 h 883"/>
              <a:gd name="T72" fmla="*/ 0 w 1013"/>
              <a:gd name="T73" fmla="*/ 672744 h 883"/>
              <a:gd name="T74" fmla="*/ 0 w 1013"/>
              <a:gd name="T75" fmla="*/ 454644 h 883"/>
              <a:gd name="T76" fmla="*/ 37385 w 1013"/>
              <a:gd name="T77" fmla="*/ 419363 h 8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3"/>
              <a:gd name="T118" fmla="*/ 0 h 883"/>
              <a:gd name="T119" fmla="*/ 1013 w 1013"/>
              <a:gd name="T120" fmla="*/ 883 h 8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3" h="883">
                <a:moveTo>
                  <a:pt x="48" y="523"/>
                </a:moveTo>
                <a:lnTo>
                  <a:pt x="196" y="523"/>
                </a:lnTo>
                <a:lnTo>
                  <a:pt x="196" y="439"/>
                </a:lnTo>
                <a:lnTo>
                  <a:pt x="196" y="423"/>
                </a:lnTo>
                <a:lnTo>
                  <a:pt x="502" y="423"/>
                </a:lnTo>
                <a:lnTo>
                  <a:pt x="502" y="366"/>
                </a:lnTo>
                <a:lnTo>
                  <a:pt x="360" y="366"/>
                </a:lnTo>
                <a:cubicBezTo>
                  <a:pt x="333" y="366"/>
                  <a:pt x="310" y="346"/>
                  <a:pt x="310" y="322"/>
                </a:cubicBezTo>
                <a:lnTo>
                  <a:pt x="310" y="45"/>
                </a:lnTo>
                <a:cubicBezTo>
                  <a:pt x="310" y="20"/>
                  <a:pt x="333" y="0"/>
                  <a:pt x="360" y="0"/>
                </a:cubicBezTo>
                <a:lnTo>
                  <a:pt x="667" y="0"/>
                </a:lnTo>
                <a:cubicBezTo>
                  <a:pt x="694" y="0"/>
                  <a:pt x="716" y="20"/>
                  <a:pt x="716" y="45"/>
                </a:cubicBezTo>
                <a:lnTo>
                  <a:pt x="716" y="322"/>
                </a:lnTo>
                <a:cubicBezTo>
                  <a:pt x="716" y="346"/>
                  <a:pt x="694" y="366"/>
                  <a:pt x="667" y="366"/>
                </a:cubicBezTo>
                <a:lnTo>
                  <a:pt x="524" y="366"/>
                </a:lnTo>
                <a:lnTo>
                  <a:pt x="524" y="423"/>
                </a:lnTo>
                <a:lnTo>
                  <a:pt x="828" y="423"/>
                </a:lnTo>
                <a:lnTo>
                  <a:pt x="828" y="439"/>
                </a:lnTo>
                <a:lnTo>
                  <a:pt x="828" y="523"/>
                </a:lnTo>
                <a:lnTo>
                  <a:pt x="965" y="523"/>
                </a:lnTo>
                <a:cubicBezTo>
                  <a:pt x="992" y="523"/>
                  <a:pt x="1013" y="543"/>
                  <a:pt x="1013" y="567"/>
                </a:cubicBezTo>
                <a:lnTo>
                  <a:pt x="1013" y="839"/>
                </a:lnTo>
                <a:cubicBezTo>
                  <a:pt x="1013" y="863"/>
                  <a:pt x="992" y="883"/>
                  <a:pt x="965" y="883"/>
                </a:cubicBezTo>
                <a:lnTo>
                  <a:pt x="669" y="883"/>
                </a:lnTo>
                <a:cubicBezTo>
                  <a:pt x="642" y="883"/>
                  <a:pt x="621" y="863"/>
                  <a:pt x="621" y="839"/>
                </a:cubicBezTo>
                <a:lnTo>
                  <a:pt x="621" y="567"/>
                </a:lnTo>
                <a:cubicBezTo>
                  <a:pt x="621" y="543"/>
                  <a:pt x="642" y="523"/>
                  <a:pt x="669" y="523"/>
                </a:cubicBezTo>
                <a:lnTo>
                  <a:pt x="800" y="523"/>
                </a:lnTo>
                <a:lnTo>
                  <a:pt x="800" y="447"/>
                </a:lnTo>
                <a:lnTo>
                  <a:pt x="224" y="447"/>
                </a:lnTo>
                <a:lnTo>
                  <a:pt x="224" y="523"/>
                </a:lnTo>
                <a:lnTo>
                  <a:pt x="345" y="523"/>
                </a:lnTo>
                <a:cubicBezTo>
                  <a:pt x="371" y="523"/>
                  <a:pt x="393" y="543"/>
                  <a:pt x="393" y="567"/>
                </a:cubicBezTo>
                <a:lnTo>
                  <a:pt x="393" y="839"/>
                </a:lnTo>
                <a:cubicBezTo>
                  <a:pt x="393" y="863"/>
                  <a:pt x="371" y="883"/>
                  <a:pt x="345" y="883"/>
                </a:cubicBezTo>
                <a:lnTo>
                  <a:pt x="48" y="883"/>
                </a:lnTo>
                <a:cubicBezTo>
                  <a:pt x="22" y="883"/>
                  <a:pt x="0" y="863"/>
                  <a:pt x="0" y="839"/>
                </a:cubicBezTo>
                <a:lnTo>
                  <a:pt x="0" y="567"/>
                </a:lnTo>
                <a:cubicBezTo>
                  <a:pt x="0" y="543"/>
                  <a:pt x="22" y="523"/>
                  <a:pt x="48" y="523"/>
                </a:cubicBezTo>
                <a:close/>
              </a:path>
            </a:pathLst>
          </a:custGeom>
          <a:solidFill>
            <a:schemeClr val="tx1"/>
          </a:solidFill>
          <a:ln w="9525">
            <a:noFill/>
            <a:round/>
            <a:headEnd/>
            <a:tailEnd/>
          </a:ln>
        </p:spPr>
        <p:txBody>
          <a:bodyPr/>
          <a:lstStyle/>
          <a:p>
            <a:endParaRPr lang="zh-CN"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5" descr="7938z"/>
          <p:cNvPicPr>
            <a:picLocks noChangeAspect="1"/>
          </p:cNvPicPr>
          <p:nvPr/>
        </p:nvPicPr>
        <p:blipFill>
          <a:blip r:embed="rId2"/>
          <a:srcRect/>
          <a:stretch>
            <a:fillRect/>
          </a:stretch>
        </p:blipFill>
        <p:spPr bwMode="auto">
          <a:xfrm>
            <a:off x="1403350" y="549275"/>
            <a:ext cx="6553200" cy="3960813"/>
          </a:xfrm>
          <a:prstGeom prst="rect">
            <a:avLst/>
          </a:prstGeom>
          <a:noFill/>
          <a:ln w="9525">
            <a:noFill/>
            <a:miter lim="800000"/>
            <a:headEnd/>
            <a:tailEnd/>
          </a:ln>
        </p:spPr>
      </p:pic>
      <p:sp>
        <p:nvSpPr>
          <p:cNvPr id="153606" name="Rectangle 6"/>
          <p:cNvSpPr>
            <a:spLocks noChangeArrowheads="1"/>
          </p:cNvSpPr>
          <p:nvPr/>
        </p:nvSpPr>
        <p:spPr bwMode="auto">
          <a:xfrm>
            <a:off x="1403350" y="4724400"/>
            <a:ext cx="6840538" cy="631825"/>
          </a:xfrm>
          <a:prstGeom prst="rect">
            <a:avLst/>
          </a:prstGeom>
          <a:noFill/>
          <a:ln>
            <a:noFill/>
          </a:ln>
          <a:effectLst/>
          <a:extLst>
            <a:ext uri="{909E8E84-426E-40DD-AFC4-6F175D3DCCD1}"/>
            <a:ext uri="{91240B29-F687-4F45-9708-019B960494DF}"/>
            <a:ext uri="{AF507438-7753-43E0-B8FC-AC1667EBCBE1}"/>
          </a:extLst>
        </p:spPr>
        <p:txBody>
          <a:bodyPr tIns="0" bIns="82800">
            <a:spAutoFit/>
          </a:bodyPr>
          <a:lstStyle/>
          <a:p>
            <a:pPr>
              <a:defRPr/>
            </a:pPr>
            <a:r>
              <a:rPr lang="zh-CN" altLang="en-US" sz="3600" b="1" dirty="0">
                <a:solidFill>
                  <a:srgbClr val="000000"/>
                </a:solidFill>
                <a:effectLst>
                  <a:outerShdw blurRad="38100" dist="38100" dir="2700000">
                    <a:srgbClr val="C0C0C0"/>
                  </a:outerShdw>
                </a:effectLst>
                <a:latin typeface="Arial" panose="020B0604020202020204" pitchFamily="34" charset="0"/>
                <a:ea typeface="方正黑体_GBK" panose="03000509000000000000" pitchFamily="65" charset="-122"/>
              </a:rPr>
              <a:t>欢迎大家提出宝贵的意见和建议</a:t>
            </a:r>
          </a:p>
        </p:txBody>
      </p:sp>
      <p:sp>
        <p:nvSpPr>
          <p:cNvPr id="95235" name="WordArt 7"/>
          <p:cNvSpPr>
            <a:spLocks noTextEdit="1"/>
          </p:cNvSpPr>
          <p:nvPr/>
        </p:nvSpPr>
        <p:spPr bwMode="auto">
          <a:xfrm>
            <a:off x="3995738" y="5516563"/>
            <a:ext cx="1858962" cy="720725"/>
          </a:xfrm>
          <a:prstGeom prst="rect">
            <a:avLst/>
          </a:prstGeom>
        </p:spPr>
        <p:txBody>
          <a:bodyPr wrap="none" fromWordArt="1">
            <a:prstTxWarp prst="textPlain">
              <a:avLst>
                <a:gd name="adj" fmla="val 50000"/>
              </a:avLst>
            </a:prstTxWarp>
          </a:bodyPr>
          <a:lstStyle/>
          <a:p>
            <a:pPr algn="ctr"/>
            <a:r>
              <a:rPr lang="zh-CN" altLang="en-US" sz="4400" kern="10" normalizeH="1">
                <a:ln w="19050">
                  <a:solidFill>
                    <a:srgbClr val="FF00FF"/>
                  </a:solidFill>
                  <a:round/>
                  <a:headEnd/>
                  <a:tailEnd/>
                </a:ln>
                <a:solidFill>
                  <a:srgbClr val="000000"/>
                </a:solidFill>
                <a:effectLst>
                  <a:outerShdw dist="35921" dir="2700000" algn="ctr" rotWithShape="0">
                    <a:srgbClr val="990000"/>
                  </a:outerShdw>
                </a:effectLst>
                <a:latin typeface="宋体"/>
                <a:ea typeface="宋体"/>
              </a:rPr>
              <a:t>谢谢！</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21506"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rgbClr val="FF0000"/>
                </a:solidFill>
                <a:latin typeface="叶根友毛笔行书2.0版" panose="02010601030101010101" charset="-122"/>
                <a:ea typeface="叶根友毛笔行书2.0版" panose="02010601030101010101" charset="-122"/>
              </a:rPr>
              <a:t>凸显问题</a:t>
            </a:r>
          </a:p>
        </p:txBody>
      </p:sp>
      <p:pic>
        <p:nvPicPr>
          <p:cNvPr id="21508"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21509" name="内容占位符 3"/>
          <p:cNvSpPr>
            <a:spLocks noGrp="1"/>
          </p:cNvSpPr>
          <p:nvPr>
            <p:ph idx="1"/>
          </p:nvPr>
        </p:nvSpPr>
        <p:spPr>
          <a:xfrm>
            <a:off x="1085850" y="1844675"/>
            <a:ext cx="6823075" cy="3746500"/>
          </a:xfrm>
        </p:spPr>
        <p:txBody>
          <a:bodyPr/>
          <a:lstStyle/>
          <a:p>
            <a:pPr marL="0" indent="0">
              <a:lnSpc>
                <a:spcPts val="3575"/>
              </a:lnSpc>
              <a:spcBef>
                <a:spcPct val="0"/>
              </a:spcBef>
              <a:buFontTx/>
              <a:buNone/>
            </a:pPr>
            <a:r>
              <a:rPr lang="en-US" altLang="zh-CN" sz="2400" b="1" smtClean="0">
                <a:latin typeface="华文中宋"/>
                <a:ea typeface="华文中宋"/>
                <a:cs typeface="华文中宋"/>
              </a:rPr>
              <a:t>    </a:t>
            </a:r>
            <a:r>
              <a:rPr lang="zh-CN" altLang="en-US" sz="2400" b="1" smtClean="0">
                <a:latin typeface="华文中宋"/>
                <a:ea typeface="华文中宋"/>
                <a:cs typeface="华文中宋"/>
              </a:rPr>
              <a:t>近几年来，围绕预案管理工作，</a:t>
            </a:r>
            <a:r>
              <a:rPr lang="zh-CN" altLang="en-US" sz="2400" b="1" smtClean="0">
                <a:latin typeface="华文中宋"/>
                <a:ea typeface="华文中宋"/>
                <a:cs typeface="华文中宋"/>
                <a:sym typeface="+mn-ea"/>
              </a:rPr>
              <a:t>我们</a:t>
            </a:r>
            <a:r>
              <a:rPr lang="zh-CN" altLang="en-US" sz="2400" b="1" smtClean="0">
                <a:latin typeface="华文中宋"/>
                <a:ea typeface="华文中宋"/>
                <a:cs typeface="华文中宋"/>
              </a:rPr>
              <a:t>下了很大功夫，想了很多办法，着力开展了“三化一卡”预案优化工作，预案质量整体水平上了新台阶。但其管理和应用存在的问题依然严重，主要表现在</a:t>
            </a:r>
            <a:r>
              <a:rPr lang="zh-CN" altLang="en-US" sz="2400" b="1" smtClean="0">
                <a:solidFill>
                  <a:srgbClr val="FF0000"/>
                </a:solidFill>
                <a:latin typeface="华文中宋"/>
                <a:ea typeface="华文中宋"/>
                <a:cs typeface="华文中宋"/>
              </a:rPr>
              <a:t>质量上还不够高，应用上还不够好</a:t>
            </a:r>
            <a:r>
              <a:rPr lang="zh-CN" altLang="en-US" sz="2400" b="1" smtClean="0">
                <a:latin typeface="华文中宋"/>
                <a:ea typeface="华文中宋"/>
                <a:cs typeface="华文中宋"/>
              </a:rPr>
              <a:t>。预案处于“符合要求上的一个摆设和花瓶”现象没有彻底得到解决，还不能充分发挥其应有的指导作用。</a:t>
            </a:r>
          </a:p>
          <a:p>
            <a:pPr marL="0" indent="0">
              <a:lnSpc>
                <a:spcPts val="3575"/>
              </a:lnSpc>
              <a:spcBef>
                <a:spcPct val="0"/>
              </a:spcBef>
              <a:buFontTx/>
              <a:buNone/>
            </a:pPr>
            <a:endParaRPr lang="zh-CN" altLang="en-US" sz="2400" b="1" smtClean="0">
              <a:latin typeface="等线"/>
              <a:ea typeface="等线"/>
              <a:cs typeface="等线"/>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7938" y="74613"/>
            <a:ext cx="9136062"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22530" name="Picture 112" descr="未标题-1"/>
          <p:cNvPicPr>
            <a:picLocks noChangeAspect="1" noChangeArrowheads="1"/>
          </p:cNvPicPr>
          <p:nvPr/>
        </p:nvPicPr>
        <p:blipFill>
          <a:blip r:embed="rId2"/>
          <a:srcRect/>
          <a:stretch>
            <a:fillRect/>
          </a:stretch>
        </p:blipFill>
        <p:spPr bwMode="auto">
          <a:xfrm>
            <a:off x="7938" y="-84138"/>
            <a:ext cx="8413750" cy="158751"/>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a:ln w="11430"/>
                <a:solidFill>
                  <a:schemeClr val="bg1"/>
                </a:solidFill>
                <a:latin typeface="叶根友毛笔行书2.0版" panose="02010601030101010101" charset="-122"/>
                <a:ea typeface="叶根友毛笔行书2.0版" panose="02010601030101010101" charset="-122"/>
              </a:rPr>
              <a:t>—</a:t>
            </a:r>
            <a:r>
              <a:rPr lang="zh-CN" altLang="en-US" sz="2800" b="1" spc="300" dirty="0">
                <a:ln w="11430"/>
                <a:solidFill>
                  <a:srgbClr val="FF0000"/>
                </a:solidFill>
                <a:latin typeface="叶根友毛笔行书2.0版" panose="02010601030101010101" charset="-122"/>
                <a:ea typeface="叶根友毛笔行书2.0版" panose="02010601030101010101" charset="-122"/>
              </a:rPr>
              <a:t>凸显问题</a:t>
            </a:r>
          </a:p>
        </p:txBody>
      </p:sp>
      <p:pic>
        <p:nvPicPr>
          <p:cNvPr id="22532" name="Picture 111" descr="未标题-1"/>
          <p:cNvPicPr>
            <a:picLocks noChangeAspect="1" noChangeArrowheads="1"/>
          </p:cNvPicPr>
          <p:nvPr/>
        </p:nvPicPr>
        <p:blipFill>
          <a:blip r:embed="rId3"/>
          <a:srcRect/>
          <a:stretch>
            <a:fillRect/>
          </a:stretch>
        </p:blipFill>
        <p:spPr bwMode="auto">
          <a:xfrm>
            <a:off x="9525" y="1092200"/>
            <a:ext cx="9134475" cy="130175"/>
          </a:xfrm>
          <a:prstGeom prst="rect">
            <a:avLst/>
          </a:prstGeom>
          <a:noFill/>
          <a:ln w="9525">
            <a:noFill/>
            <a:miter lim="800000"/>
            <a:headEnd/>
            <a:tailEnd/>
          </a:ln>
        </p:spPr>
      </p:pic>
      <p:sp>
        <p:nvSpPr>
          <p:cNvPr id="22533" name="内容占位符 3"/>
          <p:cNvSpPr>
            <a:spLocks noGrp="1"/>
          </p:cNvSpPr>
          <p:nvPr>
            <p:ph idx="1"/>
          </p:nvPr>
        </p:nvSpPr>
        <p:spPr>
          <a:xfrm>
            <a:off x="1341438" y="1660525"/>
            <a:ext cx="6461125" cy="4652963"/>
          </a:xfrm>
        </p:spPr>
        <p:txBody>
          <a:bodyPr/>
          <a:lstStyle/>
          <a:p>
            <a:pPr marL="0" indent="457200">
              <a:lnSpc>
                <a:spcPts val="3575"/>
              </a:lnSpc>
              <a:spcBef>
                <a:spcPct val="0"/>
              </a:spcBef>
            </a:pPr>
            <a:r>
              <a:rPr lang="zh-CN" altLang="en-US" sz="2400" b="1" smtClean="0">
                <a:solidFill>
                  <a:srgbClr val="0000FF"/>
                </a:solidFill>
                <a:latin typeface="华文中宋"/>
                <a:ea typeface="华文中宋"/>
                <a:cs typeface="华文中宋"/>
              </a:rPr>
              <a:t>质量上还不够高，</a:t>
            </a:r>
            <a:r>
              <a:rPr lang="zh-CN" altLang="en-US" sz="2400" b="1" smtClean="0">
                <a:latin typeface="华文中宋"/>
                <a:ea typeface="华文中宋"/>
                <a:cs typeface="华文中宋"/>
              </a:rPr>
              <a:t>主要是预案本身仍然存在以下主要问题：</a:t>
            </a:r>
          </a:p>
          <a:p>
            <a:pPr marL="0" indent="457200" algn="ctr">
              <a:lnSpc>
                <a:spcPts val="3575"/>
              </a:lnSpc>
              <a:spcBef>
                <a:spcPct val="0"/>
              </a:spcBef>
            </a:pPr>
            <a:r>
              <a:rPr lang="zh-CN" altLang="en-US" sz="2400" b="1" smtClean="0">
                <a:solidFill>
                  <a:srgbClr val="FF00FF"/>
                </a:solidFill>
                <a:latin typeface="方正仿宋_GBK"/>
                <a:ea typeface="方正仿宋_GBK"/>
                <a:cs typeface="方正仿宋_GBK"/>
              </a:rPr>
              <a:t>编制人员不合理；</a:t>
            </a:r>
          </a:p>
          <a:p>
            <a:pPr marL="0" indent="457200" algn="ctr">
              <a:lnSpc>
                <a:spcPts val="3575"/>
              </a:lnSpc>
              <a:spcBef>
                <a:spcPct val="0"/>
              </a:spcBef>
            </a:pPr>
            <a:r>
              <a:rPr lang="zh-CN" altLang="en-US" sz="2400" b="1" smtClean="0">
                <a:solidFill>
                  <a:srgbClr val="FF00FF"/>
                </a:solidFill>
                <a:latin typeface="方正仿宋_GBK"/>
                <a:ea typeface="方正仿宋_GBK"/>
                <a:cs typeface="方正仿宋_GBK"/>
              </a:rPr>
              <a:t>职责分工不研究；</a:t>
            </a:r>
          </a:p>
          <a:p>
            <a:pPr marL="0" indent="457200" algn="ctr">
              <a:lnSpc>
                <a:spcPts val="3575"/>
              </a:lnSpc>
              <a:spcBef>
                <a:spcPct val="0"/>
              </a:spcBef>
            </a:pPr>
            <a:r>
              <a:rPr lang="zh-CN" altLang="en-US" sz="2400" b="1" smtClean="0">
                <a:solidFill>
                  <a:srgbClr val="FF00FF"/>
                </a:solidFill>
                <a:latin typeface="方正仿宋_GBK"/>
                <a:ea typeface="方正仿宋_GBK"/>
                <a:cs typeface="方正仿宋_GBK"/>
              </a:rPr>
              <a:t>情景构建不开展；</a:t>
            </a:r>
          </a:p>
          <a:p>
            <a:pPr marL="0" indent="457200" algn="ctr">
              <a:lnSpc>
                <a:spcPts val="3575"/>
              </a:lnSpc>
              <a:spcBef>
                <a:spcPct val="0"/>
              </a:spcBef>
            </a:pPr>
            <a:r>
              <a:rPr lang="zh-CN" altLang="en-US" sz="2400" b="1" smtClean="0">
                <a:solidFill>
                  <a:srgbClr val="FF00FF"/>
                </a:solidFill>
                <a:latin typeface="方正仿宋_GBK"/>
                <a:ea typeface="方正仿宋_GBK"/>
                <a:cs typeface="方正仿宋_GBK"/>
              </a:rPr>
              <a:t>处置措施不把关；</a:t>
            </a:r>
          </a:p>
          <a:p>
            <a:pPr marL="0" indent="457200" algn="ctr">
              <a:lnSpc>
                <a:spcPts val="3575"/>
              </a:lnSpc>
              <a:spcBef>
                <a:spcPct val="0"/>
              </a:spcBef>
            </a:pPr>
            <a:r>
              <a:rPr lang="zh-CN" altLang="en-US" sz="2400" b="1" smtClean="0">
                <a:solidFill>
                  <a:srgbClr val="FF00FF"/>
                </a:solidFill>
                <a:latin typeface="方正仿宋_GBK"/>
                <a:ea typeface="方正仿宋_GBK"/>
                <a:cs typeface="方正仿宋_GBK"/>
                <a:sym typeface="+mn-ea"/>
              </a:rPr>
              <a:t>应急保障不落实；</a:t>
            </a:r>
          </a:p>
          <a:p>
            <a:pPr marL="0" indent="457200" algn="ctr">
              <a:lnSpc>
                <a:spcPts val="3575"/>
              </a:lnSpc>
              <a:spcBef>
                <a:spcPct val="0"/>
              </a:spcBef>
            </a:pPr>
            <a:r>
              <a:rPr lang="zh-CN" altLang="en-US" sz="2400" b="1" smtClean="0">
                <a:solidFill>
                  <a:srgbClr val="FF00FF"/>
                </a:solidFill>
                <a:latin typeface="方正仿宋_GBK"/>
                <a:ea typeface="方正仿宋_GBK"/>
                <a:cs typeface="方正仿宋_GBK"/>
              </a:rPr>
              <a:t>培训演练不结合；</a:t>
            </a:r>
          </a:p>
          <a:p>
            <a:pPr marL="0" indent="457200" algn="ctr">
              <a:lnSpc>
                <a:spcPts val="3575"/>
              </a:lnSpc>
              <a:spcBef>
                <a:spcPct val="0"/>
              </a:spcBef>
            </a:pPr>
            <a:r>
              <a:rPr lang="zh-CN" altLang="en-US" sz="2400" b="1" smtClean="0">
                <a:solidFill>
                  <a:srgbClr val="FF00FF"/>
                </a:solidFill>
                <a:latin typeface="方正仿宋_GBK"/>
                <a:ea typeface="方正仿宋_GBK"/>
                <a:cs typeface="方正仿宋_GBK"/>
              </a:rPr>
              <a:t>修订完善不及时；</a:t>
            </a:r>
          </a:p>
          <a:p>
            <a:pPr marL="0" indent="457200" algn="ctr">
              <a:lnSpc>
                <a:spcPts val="3575"/>
              </a:lnSpc>
              <a:spcBef>
                <a:spcPct val="0"/>
              </a:spcBef>
            </a:pPr>
            <a:r>
              <a:rPr lang="zh-CN" altLang="en-US" sz="2400" b="1" smtClean="0">
                <a:solidFill>
                  <a:srgbClr val="FF00FF"/>
                </a:solidFill>
                <a:latin typeface="方正仿宋_GBK"/>
                <a:ea typeface="方正仿宋_GBK"/>
                <a:cs typeface="方正仿宋_GBK"/>
              </a:rPr>
              <a:t>管理要求不统一。</a:t>
            </a:r>
          </a:p>
          <a:p>
            <a:pPr marL="0" indent="457200">
              <a:lnSpc>
                <a:spcPts val="3075"/>
              </a:lnSpc>
              <a:spcBef>
                <a:spcPct val="0"/>
              </a:spcBef>
            </a:pPr>
            <a:endParaRPr lang="zh-CN" altLang="en-US" sz="2400" b="1" smtClean="0">
              <a:solidFill>
                <a:srgbClr val="FF00FF"/>
              </a:solidFill>
              <a:latin typeface="方正仿宋_GBK"/>
              <a:ea typeface="方正仿宋_GBK"/>
              <a:cs typeface="方正仿宋_GBK"/>
            </a:endParaRPr>
          </a:p>
          <a:p>
            <a:pPr marL="0" indent="457200">
              <a:lnSpc>
                <a:spcPts val="3075"/>
              </a:lnSpc>
              <a:spcBef>
                <a:spcPct val="0"/>
              </a:spcBef>
            </a:pPr>
            <a:endParaRPr lang="zh-CN" altLang="en-US" sz="2400" b="1" smtClean="0">
              <a:latin typeface="等线"/>
              <a:ea typeface="等线"/>
              <a:cs typeface="等线"/>
            </a:endParaRPr>
          </a:p>
        </p:txBody>
      </p:sp>
    </p:spTree>
  </p:cSld>
  <p:clrMapOvr>
    <a:masterClrMapping/>
  </p:clrMapOvr>
</p:sld>
</file>

<file path=ppt/theme/theme1.xml><?xml version="1.0" encoding="utf-8"?>
<a:theme xmlns:a="http://schemas.openxmlformats.org/drawingml/2006/main" name="zichuang">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ichua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ichua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ichua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ichua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ichua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ichua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ichua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ichua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ichua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ichua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ichua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ichua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zichuang</Template>
  <TotalTime>0</TotalTime>
  <Words>9348</Words>
  <Application>WPS 演示</Application>
  <PresentationFormat>全屏显示(4:3)</PresentationFormat>
  <Paragraphs>539</Paragraphs>
  <Slides>79</Slides>
  <Notes>1</Notes>
  <HiddenSlides>0</HiddenSlides>
  <MMClips>0</MMClips>
  <ScaleCrop>false</ScaleCrop>
  <HeadingPairs>
    <vt:vector size="6" baseType="variant">
      <vt:variant>
        <vt:lpstr>已用的字体</vt:lpstr>
      </vt:variant>
      <vt:variant>
        <vt:i4>19</vt:i4>
      </vt:variant>
      <vt:variant>
        <vt:lpstr>演示文稿设计模板</vt:lpstr>
      </vt:variant>
      <vt:variant>
        <vt:i4>1</vt:i4>
      </vt:variant>
      <vt:variant>
        <vt:lpstr>幻灯片标题</vt:lpstr>
      </vt:variant>
      <vt:variant>
        <vt:i4>79</vt:i4>
      </vt:variant>
    </vt:vector>
  </HeadingPairs>
  <TitlesOfParts>
    <vt:vector size="99" baseType="lpstr">
      <vt:lpstr>Arial</vt:lpstr>
      <vt:lpstr>宋体</vt:lpstr>
      <vt:lpstr>Calibri</vt:lpstr>
      <vt:lpstr>方正小标宋_GBK</vt:lpstr>
      <vt:lpstr>等线 Light</vt:lpstr>
      <vt:lpstr>方正楷体_GBK</vt:lpstr>
      <vt:lpstr>叶根友毛笔行书2.0版</vt:lpstr>
      <vt:lpstr>方正魏碑_GBK</vt:lpstr>
      <vt:lpstr>+mn-ea</vt:lpstr>
      <vt:lpstr>方正黑体_GBK</vt:lpstr>
      <vt:lpstr>华文中宋</vt:lpstr>
      <vt:lpstr>等线</vt:lpstr>
      <vt:lpstr>方正仿宋_GBK</vt:lpstr>
      <vt:lpstr>仿宋</vt:lpstr>
      <vt:lpstr>Wingdings</vt:lpstr>
      <vt:lpstr>微软雅黑 Light</vt:lpstr>
      <vt:lpstr>微软雅黑</vt:lpstr>
      <vt:lpstr>仿宋_GB2312</vt:lpstr>
      <vt:lpstr>Lifeline JL</vt:lpstr>
      <vt:lpstr>zichuang</vt:lpstr>
      <vt:lpstr> 预案“三化一卡”优化 指导思路与方法 </vt:lpstr>
      <vt:lpstr>目 录</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应急预案的管理与“三化”</dc:title>
  <dc:creator>微软用户</dc:creator>
  <cp:lastModifiedBy>WZXQH</cp:lastModifiedBy>
  <cp:revision>89</cp:revision>
  <dcterms:created xsi:type="dcterms:W3CDTF">2012-10-22T06:22:00Z</dcterms:created>
  <dcterms:modified xsi:type="dcterms:W3CDTF">2018-10-09T06:06:48Z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